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96" r:id="rId5"/>
    <p:sldId id="299" r:id="rId6"/>
    <p:sldId id="300" r:id="rId7"/>
    <p:sldId id="301"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5" r:id="rId44"/>
  </p:sldIdLst>
  <p:sldSz cx="18288000" cy="10287000"/>
  <p:notesSz cx="6858000" cy="9144000"/>
  <p:embeddedFontLst>
    <p:embeddedFont>
      <p:font typeface="Arial Bold" panose="020B0704020202020204" pitchFamily="34" charset="0"/>
      <p:regular r:id="rId45"/>
      <p:bold r:id="rId46"/>
    </p:embeddedFont>
    <p:embeddedFont>
      <p:font typeface="Arial Bold Italics" panose="020B0604020202020204" charset="0"/>
      <p:regular r:id="rId47"/>
    </p:embeddedFont>
    <p:embeddedFont>
      <p:font typeface="Canva Sans"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B6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29" y="2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ISY\Downloads\BIEU%20D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ISY\Downloads\BIEU%20DO.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2848188496986E-2"/>
          <c:y val="2.6060067847677656E-2"/>
          <c:w val="0.93510013303131634"/>
          <c:h val="0.72409176252478968"/>
        </c:manualLayout>
      </c:layout>
      <c:barChart>
        <c:barDir val="col"/>
        <c:grouping val="clustered"/>
        <c:varyColors val="0"/>
        <c:ser>
          <c:idx val="0"/>
          <c:order val="0"/>
          <c:tx>
            <c:strRef>
              <c:f>Sheet1!$B$1</c:f>
              <c:strCache>
                <c:ptCount val="1"/>
                <c:pt idx="0">
                  <c:v>Số người nộp hồ sơ đề nghị hưởng trợ cấp thất nghiệp</c:v>
                </c:pt>
              </c:strCache>
            </c:strRef>
          </c:tx>
          <c:spPr>
            <a:solidFill>
              <a:schemeClr val="accent1"/>
            </a:solidFill>
            <a:ln>
              <a:noFill/>
            </a:ln>
            <a:effectLst/>
          </c:spPr>
          <c:invertIfNegative val="0"/>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Đến ngày 30/11/2024</c:v>
                </c:pt>
              </c:strCache>
            </c:strRef>
          </c:cat>
          <c:val>
            <c:numRef>
              <c:f>Sheet1!$B$2:$B$16</c:f>
              <c:numCache>
                <c:formatCode>#,##0</c:formatCode>
                <c:ptCount val="15"/>
                <c:pt idx="0">
                  <c:v>2677</c:v>
                </c:pt>
                <c:pt idx="1">
                  <c:v>4974</c:v>
                </c:pt>
                <c:pt idx="2">
                  <c:v>5843</c:v>
                </c:pt>
                <c:pt idx="3">
                  <c:v>7174</c:v>
                </c:pt>
                <c:pt idx="4">
                  <c:v>7036</c:v>
                </c:pt>
                <c:pt idx="5">
                  <c:v>7611</c:v>
                </c:pt>
                <c:pt idx="6">
                  <c:v>8711</c:v>
                </c:pt>
                <c:pt idx="7">
                  <c:v>10313</c:v>
                </c:pt>
                <c:pt idx="8">
                  <c:v>11631</c:v>
                </c:pt>
                <c:pt idx="9">
                  <c:v>13584</c:v>
                </c:pt>
                <c:pt idx="10">
                  <c:v>25239</c:v>
                </c:pt>
                <c:pt idx="11">
                  <c:v>12106</c:v>
                </c:pt>
                <c:pt idx="12">
                  <c:v>11615</c:v>
                </c:pt>
                <c:pt idx="13">
                  <c:v>11523</c:v>
                </c:pt>
                <c:pt idx="14">
                  <c:v>11965</c:v>
                </c:pt>
              </c:numCache>
            </c:numRef>
          </c:val>
          <c:extLst>
            <c:ext xmlns:c16="http://schemas.microsoft.com/office/drawing/2014/chart" uri="{C3380CC4-5D6E-409C-BE32-E72D297353CC}">
              <c16:uniqueId val="{00000000-5D1C-4DBE-8185-880A353B0119}"/>
            </c:ext>
          </c:extLst>
        </c:ser>
        <c:ser>
          <c:idx val="1"/>
          <c:order val="1"/>
          <c:tx>
            <c:strRef>
              <c:f>Sheet1!$C$1</c:f>
              <c:strCache>
                <c:ptCount val="1"/>
                <c:pt idx="0">
                  <c:v>Số người có Quyết định hưởng trợ cấp thất nghiệp</c:v>
                </c:pt>
              </c:strCache>
            </c:strRef>
          </c:tx>
          <c:spPr>
            <a:solidFill>
              <a:schemeClr val="accent2"/>
            </a:solidFill>
            <a:ln>
              <a:noFill/>
            </a:ln>
            <a:effectLst/>
          </c:spPr>
          <c:invertIfNegative val="0"/>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Đến ngày 30/11/2024</c:v>
                </c:pt>
              </c:strCache>
            </c:strRef>
          </c:cat>
          <c:val>
            <c:numRef>
              <c:f>Sheet1!$C$2:$C$16</c:f>
              <c:numCache>
                <c:formatCode>#,##0</c:formatCode>
                <c:ptCount val="15"/>
                <c:pt idx="0">
                  <c:v>2677</c:v>
                </c:pt>
                <c:pt idx="1">
                  <c:v>4974</c:v>
                </c:pt>
                <c:pt idx="2">
                  <c:v>5843</c:v>
                </c:pt>
                <c:pt idx="3">
                  <c:v>7174</c:v>
                </c:pt>
                <c:pt idx="4">
                  <c:v>7036</c:v>
                </c:pt>
                <c:pt idx="5">
                  <c:v>7611</c:v>
                </c:pt>
                <c:pt idx="6">
                  <c:v>8711</c:v>
                </c:pt>
                <c:pt idx="7">
                  <c:v>10313</c:v>
                </c:pt>
                <c:pt idx="8">
                  <c:v>11631</c:v>
                </c:pt>
                <c:pt idx="9">
                  <c:v>13584</c:v>
                </c:pt>
                <c:pt idx="10">
                  <c:v>25239</c:v>
                </c:pt>
                <c:pt idx="11">
                  <c:v>12106</c:v>
                </c:pt>
                <c:pt idx="12">
                  <c:v>11615</c:v>
                </c:pt>
                <c:pt idx="13">
                  <c:v>11184</c:v>
                </c:pt>
                <c:pt idx="14">
                  <c:v>10732</c:v>
                </c:pt>
              </c:numCache>
            </c:numRef>
          </c:val>
          <c:extLst>
            <c:ext xmlns:c16="http://schemas.microsoft.com/office/drawing/2014/chart" uri="{C3380CC4-5D6E-409C-BE32-E72D297353CC}">
              <c16:uniqueId val="{00000001-5D1C-4DBE-8185-880A353B0119}"/>
            </c:ext>
          </c:extLst>
        </c:ser>
        <c:ser>
          <c:idx val="2"/>
          <c:order val="2"/>
          <c:tx>
            <c:strRef>
              <c:f>Sheet1!$D$1</c:f>
              <c:strCache>
                <c:ptCount val="1"/>
                <c:pt idx="0">
                  <c:v>Số tiền chi trả trợ cấp thất nghiệp (triệu đồng)</c:v>
                </c:pt>
              </c:strCache>
            </c:strRef>
          </c:tx>
          <c:spPr>
            <a:solidFill>
              <a:schemeClr val="accent3"/>
            </a:solidFill>
            <a:ln>
              <a:noFill/>
            </a:ln>
            <a:effectLst/>
          </c:spPr>
          <c:invertIfNegative val="0"/>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Đến ngày 30/11/2024</c:v>
                </c:pt>
              </c:strCache>
            </c:strRef>
          </c:cat>
          <c:val>
            <c:numRef>
              <c:f>Sheet1!$D$2:$D$16</c:f>
              <c:numCache>
                <c:formatCode>#,##0</c:formatCode>
                <c:ptCount val="15"/>
                <c:pt idx="0">
                  <c:v>7717</c:v>
                </c:pt>
                <c:pt idx="1">
                  <c:v>15320</c:v>
                </c:pt>
                <c:pt idx="2">
                  <c:v>37899</c:v>
                </c:pt>
                <c:pt idx="3">
                  <c:v>51849</c:v>
                </c:pt>
                <c:pt idx="4">
                  <c:v>66101</c:v>
                </c:pt>
                <c:pt idx="5">
                  <c:v>65132</c:v>
                </c:pt>
                <c:pt idx="6">
                  <c:v>90045</c:v>
                </c:pt>
                <c:pt idx="7">
                  <c:v>123487</c:v>
                </c:pt>
                <c:pt idx="8">
                  <c:v>151506</c:v>
                </c:pt>
                <c:pt idx="9">
                  <c:v>193685</c:v>
                </c:pt>
                <c:pt idx="10">
                  <c:v>359061</c:v>
                </c:pt>
                <c:pt idx="11">
                  <c:v>202906</c:v>
                </c:pt>
                <c:pt idx="12">
                  <c:v>224169</c:v>
                </c:pt>
                <c:pt idx="13">
                  <c:v>230677</c:v>
                </c:pt>
                <c:pt idx="14">
                  <c:v>221786</c:v>
                </c:pt>
              </c:numCache>
            </c:numRef>
          </c:val>
          <c:extLst>
            <c:ext xmlns:c16="http://schemas.microsoft.com/office/drawing/2014/chart" uri="{C3380CC4-5D6E-409C-BE32-E72D297353CC}">
              <c16:uniqueId val="{00000002-5D1C-4DBE-8185-880A353B0119}"/>
            </c:ext>
          </c:extLst>
        </c:ser>
        <c:dLbls>
          <c:showLegendKey val="0"/>
          <c:showVal val="0"/>
          <c:showCatName val="0"/>
          <c:showSerName val="0"/>
          <c:showPercent val="0"/>
          <c:showBubbleSize val="0"/>
        </c:dLbls>
        <c:gapWidth val="219"/>
        <c:overlap val="-27"/>
        <c:axId val="296227776"/>
        <c:axId val="296217216"/>
      </c:barChart>
      <c:catAx>
        <c:axId val="29622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96217216"/>
        <c:crosses val="autoZero"/>
        <c:auto val="1"/>
        <c:lblAlgn val="ctr"/>
        <c:lblOffset val="100"/>
        <c:noMultiLvlLbl val="0"/>
      </c:catAx>
      <c:valAx>
        <c:axId val="2962172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96227776"/>
        <c:crosses val="autoZero"/>
        <c:crossBetween val="between"/>
      </c:valAx>
      <c:spPr>
        <a:noFill/>
        <a:ln>
          <a:noFill/>
        </a:ln>
        <a:effectLst/>
      </c:spPr>
    </c:plotArea>
    <c:legend>
      <c:legendPos val="b"/>
      <c:layout>
        <c:manualLayout>
          <c:xMode val="edge"/>
          <c:yMode val="edge"/>
          <c:x val="4.5068433226668585E-2"/>
          <c:y val="0.80306898866379539"/>
          <c:w val="0.94295725020673782"/>
          <c:h val="0.15457137973158336"/>
        </c:manualLayout>
      </c:layout>
      <c:overlay val="0"/>
      <c:spPr>
        <a:noFill/>
        <a:ln>
          <a:noFill/>
        </a:ln>
        <a:effectLst/>
      </c:spPr>
      <c:txPr>
        <a:bodyPr rot="0" spcFirstLastPara="1" vertOverflow="ellipsis" vert="horz" wrap="square" anchor="ctr" anchorCtr="1"/>
        <a:lstStyle/>
        <a:p>
          <a:pPr algn="just">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884511087515675E-2"/>
          <c:y val="2.6389782231771811E-2"/>
          <c:w val="0.91764949285532349"/>
          <c:h val="0.79462492413875674"/>
        </c:manualLayout>
      </c:layout>
      <c:barChart>
        <c:barDir val="col"/>
        <c:grouping val="clustered"/>
        <c:varyColors val="0"/>
        <c:ser>
          <c:idx val="0"/>
          <c:order val="0"/>
          <c:tx>
            <c:strRef>
              <c:f>Sheet1!$B$1</c:f>
              <c:strCache>
                <c:ptCount val="1"/>
                <c:pt idx="0">
                  <c:v>Số người được tư vấn, giới thiệu việc làm</c:v>
                </c:pt>
              </c:strCache>
            </c:strRef>
          </c:tx>
          <c:spPr>
            <a:solidFill>
              <a:schemeClr val="accent1"/>
            </a:solidFill>
            <a:ln>
              <a:noFill/>
            </a:ln>
            <a:effectLst/>
          </c:spPr>
          <c:invertIfNegative val="0"/>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Đến ngày 30/11/2024</c:v>
                </c:pt>
              </c:strCache>
            </c:strRef>
          </c:cat>
          <c:val>
            <c:numRef>
              <c:f>Sheet1!$B$2:$B$16</c:f>
              <c:numCache>
                <c:formatCode>#,##0</c:formatCode>
                <c:ptCount val="15"/>
                <c:pt idx="0">
                  <c:v>2677</c:v>
                </c:pt>
                <c:pt idx="1">
                  <c:v>4974</c:v>
                </c:pt>
                <c:pt idx="2">
                  <c:v>5843</c:v>
                </c:pt>
                <c:pt idx="3">
                  <c:v>7174</c:v>
                </c:pt>
                <c:pt idx="4">
                  <c:v>7036</c:v>
                </c:pt>
                <c:pt idx="5">
                  <c:v>7611</c:v>
                </c:pt>
                <c:pt idx="6">
                  <c:v>8711</c:v>
                </c:pt>
                <c:pt idx="7">
                  <c:v>10313</c:v>
                </c:pt>
                <c:pt idx="8">
                  <c:v>11631</c:v>
                </c:pt>
                <c:pt idx="9">
                  <c:v>13584</c:v>
                </c:pt>
                <c:pt idx="10">
                  <c:v>25239</c:v>
                </c:pt>
                <c:pt idx="11">
                  <c:v>12106</c:v>
                </c:pt>
                <c:pt idx="12">
                  <c:v>11615</c:v>
                </c:pt>
                <c:pt idx="13">
                  <c:v>11523</c:v>
                </c:pt>
                <c:pt idx="14">
                  <c:v>11965</c:v>
                </c:pt>
              </c:numCache>
            </c:numRef>
          </c:val>
          <c:extLst>
            <c:ext xmlns:c16="http://schemas.microsoft.com/office/drawing/2014/chart" uri="{C3380CC4-5D6E-409C-BE32-E72D297353CC}">
              <c16:uniqueId val="{00000000-427C-4448-BDC5-0214023750A5}"/>
            </c:ext>
          </c:extLst>
        </c:ser>
        <c:ser>
          <c:idx val="1"/>
          <c:order val="1"/>
          <c:tx>
            <c:strRef>
              <c:f>Sheet1!$C$1</c:f>
              <c:strCache>
                <c:ptCount val="1"/>
                <c:pt idx="0">
                  <c:v>Số người hỗ trợ học nghề</c:v>
                </c:pt>
              </c:strCache>
            </c:strRef>
          </c:tx>
          <c:spPr>
            <a:solidFill>
              <a:schemeClr val="accent2"/>
            </a:solidFill>
            <a:ln>
              <a:noFill/>
            </a:ln>
            <a:effectLst/>
          </c:spPr>
          <c:invertIfNegative val="0"/>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Đến ngày 30/11/2024</c:v>
                </c:pt>
              </c:strCache>
            </c:strRef>
          </c:cat>
          <c:val>
            <c:numRef>
              <c:f>Sheet1!$C$2:$C$16</c:f>
              <c:numCache>
                <c:formatCode>General</c:formatCode>
                <c:ptCount val="15"/>
                <c:pt idx="0">
                  <c:v>1</c:v>
                </c:pt>
                <c:pt idx="1">
                  <c:v>1</c:v>
                </c:pt>
                <c:pt idx="2">
                  <c:v>3</c:v>
                </c:pt>
                <c:pt idx="3">
                  <c:v>2</c:v>
                </c:pt>
                <c:pt idx="4">
                  <c:v>252</c:v>
                </c:pt>
                <c:pt idx="5">
                  <c:v>305</c:v>
                </c:pt>
                <c:pt idx="6">
                  <c:v>195</c:v>
                </c:pt>
                <c:pt idx="7">
                  <c:v>134</c:v>
                </c:pt>
                <c:pt idx="8">
                  <c:v>105</c:v>
                </c:pt>
                <c:pt idx="9">
                  <c:v>139</c:v>
                </c:pt>
                <c:pt idx="10">
                  <c:v>152</c:v>
                </c:pt>
                <c:pt idx="11">
                  <c:v>94</c:v>
                </c:pt>
                <c:pt idx="12">
                  <c:v>271</c:v>
                </c:pt>
                <c:pt idx="13">
                  <c:v>393</c:v>
                </c:pt>
                <c:pt idx="14">
                  <c:v>362</c:v>
                </c:pt>
              </c:numCache>
            </c:numRef>
          </c:val>
          <c:extLst>
            <c:ext xmlns:c16="http://schemas.microsoft.com/office/drawing/2014/chart" uri="{C3380CC4-5D6E-409C-BE32-E72D297353CC}">
              <c16:uniqueId val="{00000001-427C-4448-BDC5-0214023750A5}"/>
            </c:ext>
          </c:extLst>
        </c:ser>
        <c:ser>
          <c:idx val="2"/>
          <c:order val="2"/>
          <c:tx>
            <c:strRef>
              <c:f>Sheet1!$D$1</c:f>
              <c:strCache>
                <c:ptCount val="1"/>
                <c:pt idx="0">
                  <c:v>Số tiền chi trả hỗ trợ học nghề (triệu đồng)</c:v>
                </c:pt>
              </c:strCache>
            </c:strRef>
          </c:tx>
          <c:spPr>
            <a:solidFill>
              <a:schemeClr val="accent3"/>
            </a:solidFill>
            <a:ln>
              <a:noFill/>
            </a:ln>
            <a:effectLst/>
          </c:spPr>
          <c:invertIfNegative val="0"/>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Đến ngày 30/11/2024</c:v>
                </c:pt>
              </c:strCache>
            </c:strRef>
          </c:cat>
          <c:val>
            <c:numRef>
              <c:f>Sheet1!$D$2:$D$16</c:f>
              <c:numCache>
                <c:formatCode>General</c:formatCode>
                <c:ptCount val="15"/>
                <c:pt idx="0">
                  <c:v>1</c:v>
                </c:pt>
                <c:pt idx="1">
                  <c:v>1</c:v>
                </c:pt>
                <c:pt idx="2">
                  <c:v>3</c:v>
                </c:pt>
                <c:pt idx="3">
                  <c:v>2</c:v>
                </c:pt>
                <c:pt idx="4">
                  <c:v>688</c:v>
                </c:pt>
                <c:pt idx="5">
                  <c:v>895</c:v>
                </c:pt>
                <c:pt idx="6">
                  <c:v>593</c:v>
                </c:pt>
                <c:pt idx="7">
                  <c:v>432</c:v>
                </c:pt>
                <c:pt idx="8">
                  <c:v>320</c:v>
                </c:pt>
                <c:pt idx="9">
                  <c:v>430</c:v>
                </c:pt>
                <c:pt idx="10">
                  <c:v>497</c:v>
                </c:pt>
                <c:pt idx="11">
                  <c:v>402</c:v>
                </c:pt>
                <c:pt idx="12" formatCode="#,##0">
                  <c:v>1217</c:v>
                </c:pt>
                <c:pt idx="13" formatCode="#,##0">
                  <c:v>1741</c:v>
                </c:pt>
                <c:pt idx="14" formatCode="#,##0">
                  <c:v>1808</c:v>
                </c:pt>
              </c:numCache>
            </c:numRef>
          </c:val>
          <c:extLst>
            <c:ext xmlns:c16="http://schemas.microsoft.com/office/drawing/2014/chart" uri="{C3380CC4-5D6E-409C-BE32-E72D297353CC}">
              <c16:uniqueId val="{00000002-427C-4448-BDC5-0214023750A5}"/>
            </c:ext>
          </c:extLst>
        </c:ser>
        <c:dLbls>
          <c:showLegendKey val="0"/>
          <c:showVal val="0"/>
          <c:showCatName val="0"/>
          <c:showSerName val="0"/>
          <c:showPercent val="0"/>
          <c:showBubbleSize val="0"/>
        </c:dLbls>
        <c:gapWidth val="219"/>
        <c:overlap val="-27"/>
        <c:axId val="632923679"/>
        <c:axId val="632922719"/>
      </c:barChart>
      <c:catAx>
        <c:axId val="63292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32922719"/>
        <c:crosses val="autoZero"/>
        <c:auto val="1"/>
        <c:lblAlgn val="ctr"/>
        <c:lblOffset val="100"/>
        <c:noMultiLvlLbl val="0"/>
      </c:catAx>
      <c:valAx>
        <c:axId val="6329227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632923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sv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svg"/><Relationship Id="rId3" Type="http://schemas.openxmlformats.org/officeDocument/2006/relationships/image" Target="../media/image3.sv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0.svg"/><Relationship Id="rId5" Type="http://schemas.openxmlformats.org/officeDocument/2006/relationships/image" Target="../media/image13.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svg"/><Relationship Id="rId7"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32.svg"/><Relationship Id="rId4" Type="http://schemas.openxmlformats.org/officeDocument/2006/relationships/image" Target="../media/image1.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sv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6.jpeg"/><Relationship Id="rId5" Type="http://schemas.openxmlformats.org/officeDocument/2006/relationships/image" Target="../media/image13.png"/><Relationship Id="rId10" Type="http://schemas.openxmlformats.org/officeDocument/2006/relationships/image" Target="../media/image37.svg"/><Relationship Id="rId4" Type="http://schemas.openxmlformats.org/officeDocument/2006/relationships/image" Target="../media/image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svg"/><Relationship Id="rId3" Type="http://schemas.openxmlformats.org/officeDocument/2006/relationships/image" Target="../media/image3.sv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6.jpeg"/><Relationship Id="rId5" Type="http://schemas.openxmlformats.org/officeDocument/2006/relationships/image" Target="../media/image13.png"/><Relationship Id="rId10" Type="http://schemas.openxmlformats.org/officeDocument/2006/relationships/image" Target="../media/image37.svg"/><Relationship Id="rId4" Type="http://schemas.openxmlformats.org/officeDocument/2006/relationships/image" Target="../media/image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sv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svg"/><Relationship Id="rId7"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svg"/><Relationship Id="rId7"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1.sv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sv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6.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sv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sv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2032639" y="339572"/>
            <a:ext cx="1661396" cy="1661396"/>
          </a:xfrm>
          <a:custGeom>
            <a:avLst/>
            <a:gdLst/>
            <a:ahLst/>
            <a:cxnLst/>
            <a:rect l="l" t="t" r="r" b="b"/>
            <a:pathLst>
              <a:path w="1661396" h="1661396">
                <a:moveTo>
                  <a:pt x="0" y="0"/>
                </a:moveTo>
                <a:lnTo>
                  <a:pt x="1661395" y="0"/>
                </a:lnTo>
                <a:lnTo>
                  <a:pt x="1661395" y="1661396"/>
                </a:lnTo>
                <a:lnTo>
                  <a:pt x="0" y="1661396"/>
                </a:lnTo>
                <a:lnTo>
                  <a:pt x="0" y="0"/>
                </a:lnTo>
                <a:close/>
              </a:path>
            </a:pathLst>
          </a:custGeom>
          <a:blipFill>
            <a:blip r:embed="rId2"/>
            <a:stretch>
              <a:fillRect/>
            </a:stretch>
          </a:blipFill>
        </p:spPr>
        <p:txBody>
          <a:bodyPr/>
          <a:lstStyle/>
          <a:p>
            <a:endParaRPr lang="en-US"/>
          </a:p>
        </p:txBody>
      </p:sp>
      <p:sp>
        <p:nvSpPr>
          <p:cNvPr id="3" name="Freeform 3"/>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3">
              <a:alphaModFix amt="28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784447" y="-488938"/>
            <a:ext cx="15226661" cy="7156531"/>
          </a:xfrm>
          <a:custGeom>
            <a:avLst/>
            <a:gdLst/>
            <a:ahLst/>
            <a:cxnLst/>
            <a:rect l="l" t="t" r="r" b="b"/>
            <a:pathLst>
              <a:path w="15226661" h="7156531">
                <a:moveTo>
                  <a:pt x="0" y="0"/>
                </a:moveTo>
                <a:lnTo>
                  <a:pt x="15226662" y="0"/>
                </a:lnTo>
                <a:lnTo>
                  <a:pt x="15226662" y="7156531"/>
                </a:lnTo>
                <a:lnTo>
                  <a:pt x="0" y="7156531"/>
                </a:lnTo>
                <a:lnTo>
                  <a:pt x="0" y="0"/>
                </a:lnTo>
                <a:close/>
              </a:path>
            </a:pathLst>
          </a:custGeom>
          <a:blipFill>
            <a:blip r:embed="rId5">
              <a:alphaModFix amt="15000"/>
            </a:blip>
            <a:stretch>
              <a:fillRect/>
            </a:stretch>
          </a:blipFill>
        </p:spPr>
        <p:txBody>
          <a:bodyPr/>
          <a:lstStyle/>
          <a:p>
            <a:endParaRPr lang="en-US"/>
          </a:p>
        </p:txBody>
      </p:sp>
      <p:sp>
        <p:nvSpPr>
          <p:cNvPr id="5" name="Freeform 5"/>
          <p:cNvSpPr/>
          <p:nvPr/>
        </p:nvSpPr>
        <p:spPr>
          <a:xfrm>
            <a:off x="4097239" y="5636148"/>
            <a:ext cx="1609942" cy="1609942"/>
          </a:xfrm>
          <a:custGeom>
            <a:avLst/>
            <a:gdLst/>
            <a:ahLst/>
            <a:cxnLst/>
            <a:rect l="l" t="t" r="r" b="b"/>
            <a:pathLst>
              <a:path w="1609942" h="1609942">
                <a:moveTo>
                  <a:pt x="0" y="0"/>
                </a:moveTo>
                <a:lnTo>
                  <a:pt x="1609943" y="0"/>
                </a:lnTo>
                <a:lnTo>
                  <a:pt x="1609943" y="1609942"/>
                </a:lnTo>
                <a:lnTo>
                  <a:pt x="0" y="1609942"/>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4207840" y="5744926"/>
            <a:ext cx="1385192" cy="1385192"/>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7"/>
              <a:stretch>
                <a:fillRect l="-649" r="-649"/>
              </a:stretch>
            </a:blipFill>
          </p:spPr>
          <p:txBody>
            <a:bodyPr/>
            <a:lstStyle/>
            <a:p>
              <a:endParaRPr lang="en-US"/>
            </a:p>
          </p:txBody>
        </p:sp>
      </p:grpSp>
      <p:sp>
        <p:nvSpPr>
          <p:cNvPr id="8" name="Freeform 8"/>
          <p:cNvSpPr/>
          <p:nvPr/>
        </p:nvSpPr>
        <p:spPr>
          <a:xfrm>
            <a:off x="11829865" y="5632551"/>
            <a:ext cx="1609942" cy="1609942"/>
          </a:xfrm>
          <a:custGeom>
            <a:avLst/>
            <a:gdLst/>
            <a:ahLst/>
            <a:cxnLst/>
            <a:rect l="l" t="t" r="r" b="b"/>
            <a:pathLst>
              <a:path w="1609942" h="1609942">
                <a:moveTo>
                  <a:pt x="0" y="0"/>
                </a:moveTo>
                <a:lnTo>
                  <a:pt x="1609942" y="0"/>
                </a:lnTo>
                <a:lnTo>
                  <a:pt x="1609942" y="1609942"/>
                </a:lnTo>
                <a:lnTo>
                  <a:pt x="0" y="1609942"/>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11942240" y="5744926"/>
            <a:ext cx="1385192" cy="1385192"/>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8"/>
              <a:stretch>
                <a:fillRect t="-662" b="-662"/>
              </a:stretch>
            </a:blipFill>
          </p:spPr>
          <p:txBody>
            <a:bodyPr/>
            <a:lstStyle/>
            <a:p>
              <a:endParaRPr lang="en-US"/>
            </a:p>
          </p:txBody>
        </p:sp>
      </p:grpSp>
      <p:sp>
        <p:nvSpPr>
          <p:cNvPr id="11" name="Freeform 11"/>
          <p:cNvSpPr/>
          <p:nvPr/>
        </p:nvSpPr>
        <p:spPr>
          <a:xfrm>
            <a:off x="2863336" y="8569566"/>
            <a:ext cx="334899" cy="457200"/>
          </a:xfrm>
          <a:custGeom>
            <a:avLst/>
            <a:gdLst/>
            <a:ahLst/>
            <a:cxnLst/>
            <a:rect l="l" t="t" r="r" b="b"/>
            <a:pathLst>
              <a:path w="334899" h="457200">
                <a:moveTo>
                  <a:pt x="0" y="0"/>
                </a:moveTo>
                <a:lnTo>
                  <a:pt x="334899" y="0"/>
                </a:lnTo>
                <a:lnTo>
                  <a:pt x="334899" y="457200"/>
                </a:lnTo>
                <a:lnTo>
                  <a:pt x="0" y="4572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2" name="Group 12"/>
          <p:cNvGrpSpPr/>
          <p:nvPr/>
        </p:nvGrpSpPr>
        <p:grpSpPr>
          <a:xfrm>
            <a:off x="3165579" y="2316954"/>
            <a:ext cx="12297866" cy="3149416"/>
            <a:chOff x="0" y="0"/>
            <a:chExt cx="16397155" cy="4199222"/>
          </a:xfrm>
        </p:grpSpPr>
        <p:sp>
          <p:nvSpPr>
            <p:cNvPr id="13" name="TextBox 13"/>
            <p:cNvSpPr txBox="1"/>
            <p:nvPr/>
          </p:nvSpPr>
          <p:spPr>
            <a:xfrm>
              <a:off x="151799" y="-238125"/>
              <a:ext cx="16245357" cy="4437347"/>
            </a:xfrm>
            <a:prstGeom prst="rect">
              <a:avLst/>
            </a:prstGeom>
          </p:spPr>
          <p:txBody>
            <a:bodyPr lIns="0" tIns="0" rIns="0" bIns="0" rtlCol="0" anchor="t">
              <a:spAutoFit/>
            </a:bodyPr>
            <a:lstStyle/>
            <a:p>
              <a:pPr algn="ctr">
                <a:lnSpc>
                  <a:spcPts val="8726"/>
                </a:lnSpc>
              </a:pPr>
              <a:r>
                <a:rPr lang="en-US" sz="6233" b="1">
                  <a:solidFill>
                    <a:srgbClr val="F7F2FB"/>
                  </a:solidFill>
                  <a:latin typeface="Arial Bold"/>
                  <a:ea typeface="Arial Bold"/>
                  <a:cs typeface="Arial Bold"/>
                  <a:sym typeface="Arial Bold"/>
                </a:rPr>
                <a:t>HỘI NGHỊ</a:t>
              </a:r>
            </a:p>
            <a:p>
              <a:pPr algn="ctr">
                <a:lnSpc>
                  <a:spcPts val="8726"/>
                </a:lnSpc>
              </a:pPr>
              <a:r>
                <a:rPr lang="en-US" sz="6233" b="1">
                  <a:solidFill>
                    <a:srgbClr val="F7F2FB"/>
                  </a:solidFill>
                  <a:latin typeface="Arial Bold"/>
                  <a:ea typeface="Arial Bold"/>
                  <a:cs typeface="Arial Bold"/>
                  <a:sym typeface="Arial Bold"/>
                </a:rPr>
                <a:t>TUYÊN TRUYỀN CHÍNH SÁCH</a:t>
              </a:r>
            </a:p>
            <a:p>
              <a:pPr algn="ctr">
                <a:lnSpc>
                  <a:spcPts val="8726"/>
                </a:lnSpc>
              </a:pPr>
              <a:r>
                <a:rPr lang="en-US" sz="6233" b="1">
                  <a:solidFill>
                    <a:srgbClr val="F7F2FB"/>
                  </a:solidFill>
                  <a:latin typeface="Arial Bold"/>
                  <a:ea typeface="Arial Bold"/>
                  <a:cs typeface="Arial Bold"/>
                  <a:sym typeface="Arial Bold"/>
                </a:rPr>
                <a:t>BẢO HIỂM THẤT NGHIỆP</a:t>
              </a:r>
            </a:p>
          </p:txBody>
        </p:sp>
        <p:sp>
          <p:nvSpPr>
            <p:cNvPr id="14" name="TextBox 14"/>
            <p:cNvSpPr txBox="1"/>
            <p:nvPr/>
          </p:nvSpPr>
          <p:spPr>
            <a:xfrm>
              <a:off x="0" y="-238125"/>
              <a:ext cx="16245357" cy="4437347"/>
            </a:xfrm>
            <a:prstGeom prst="rect">
              <a:avLst/>
            </a:prstGeom>
          </p:spPr>
          <p:txBody>
            <a:bodyPr lIns="0" tIns="0" rIns="0" bIns="0" rtlCol="0" anchor="t">
              <a:spAutoFit/>
            </a:bodyPr>
            <a:lstStyle/>
            <a:p>
              <a:pPr algn="ctr">
                <a:lnSpc>
                  <a:spcPts val="8726"/>
                </a:lnSpc>
              </a:pPr>
              <a:r>
                <a:rPr lang="en-US" sz="6233" b="1">
                  <a:solidFill>
                    <a:srgbClr val="FF3131"/>
                  </a:solidFill>
                  <a:latin typeface="Arial Bold"/>
                  <a:ea typeface="Arial Bold"/>
                  <a:cs typeface="Arial Bold"/>
                  <a:sym typeface="Arial Bold"/>
                </a:rPr>
                <a:t>HỘI NGHỊ</a:t>
              </a:r>
            </a:p>
            <a:p>
              <a:pPr algn="ctr">
                <a:lnSpc>
                  <a:spcPts val="8726"/>
                </a:lnSpc>
              </a:pPr>
              <a:r>
                <a:rPr lang="en-US" sz="6233" b="1">
                  <a:solidFill>
                    <a:srgbClr val="FF3131"/>
                  </a:solidFill>
                  <a:latin typeface="Arial Bold"/>
                  <a:ea typeface="Arial Bold"/>
                  <a:cs typeface="Arial Bold"/>
                  <a:sym typeface="Arial Bold"/>
                </a:rPr>
                <a:t>TUYÊN TRUYỀN CHÍNH SÁCH</a:t>
              </a:r>
            </a:p>
            <a:p>
              <a:pPr algn="ctr">
                <a:lnSpc>
                  <a:spcPts val="8726"/>
                </a:lnSpc>
              </a:pPr>
              <a:r>
                <a:rPr lang="en-US" sz="6233" b="1">
                  <a:solidFill>
                    <a:srgbClr val="FF3131"/>
                  </a:solidFill>
                  <a:latin typeface="Arial Bold"/>
                  <a:ea typeface="Arial Bold"/>
                  <a:cs typeface="Arial Bold"/>
                  <a:sym typeface="Arial Bold"/>
                </a:rPr>
                <a:t>BẢO HIỂM THẤT NGHIỆP</a:t>
              </a:r>
            </a:p>
          </p:txBody>
        </p:sp>
        <p:sp>
          <p:nvSpPr>
            <p:cNvPr id="15" name="TextBox 15"/>
            <p:cNvSpPr txBox="1"/>
            <p:nvPr/>
          </p:nvSpPr>
          <p:spPr>
            <a:xfrm>
              <a:off x="0" y="-238125"/>
              <a:ext cx="16245357" cy="4437347"/>
            </a:xfrm>
            <a:prstGeom prst="rect">
              <a:avLst/>
            </a:prstGeom>
          </p:spPr>
          <p:txBody>
            <a:bodyPr lIns="0" tIns="0" rIns="0" bIns="0" rtlCol="0" anchor="t">
              <a:spAutoFit/>
            </a:bodyPr>
            <a:lstStyle/>
            <a:p>
              <a:pPr algn="ctr">
                <a:lnSpc>
                  <a:spcPts val="8726"/>
                </a:lnSpc>
              </a:pPr>
              <a:r>
                <a:rPr lang="en-US" sz="6233" b="1" dirty="0" err="1">
                  <a:solidFill>
                    <a:srgbClr val="000000"/>
                  </a:solidFill>
                  <a:latin typeface="Arial Bold"/>
                  <a:ea typeface="Arial Bold"/>
                  <a:cs typeface="Arial Bold"/>
                  <a:sym typeface="Arial Bold"/>
                </a:rPr>
                <a:t>HỘI</a:t>
              </a:r>
              <a:r>
                <a:rPr lang="en-US" sz="6233" b="1" dirty="0">
                  <a:solidFill>
                    <a:srgbClr val="000000"/>
                  </a:solidFill>
                  <a:latin typeface="Arial Bold"/>
                  <a:ea typeface="Arial Bold"/>
                  <a:cs typeface="Arial Bold"/>
                  <a:sym typeface="Arial Bold"/>
                </a:rPr>
                <a:t> </a:t>
              </a:r>
              <a:r>
                <a:rPr lang="en-US" sz="6233" b="1" dirty="0" err="1">
                  <a:solidFill>
                    <a:srgbClr val="000000"/>
                  </a:solidFill>
                  <a:latin typeface="Arial Bold"/>
                  <a:ea typeface="Arial Bold"/>
                  <a:cs typeface="Arial Bold"/>
                  <a:sym typeface="Arial Bold"/>
                </a:rPr>
                <a:t>NGHỊ</a:t>
              </a:r>
              <a:endParaRPr lang="en-US" sz="6233" b="1" dirty="0">
                <a:solidFill>
                  <a:srgbClr val="000000"/>
                </a:solidFill>
                <a:latin typeface="Arial Bold"/>
                <a:ea typeface="Arial Bold"/>
                <a:cs typeface="Arial Bold"/>
                <a:sym typeface="Arial Bold"/>
              </a:endParaRPr>
            </a:p>
            <a:p>
              <a:pPr algn="ctr">
                <a:lnSpc>
                  <a:spcPts val="8726"/>
                </a:lnSpc>
              </a:pPr>
              <a:r>
                <a:rPr lang="en-US" sz="6233" b="1" dirty="0" err="1">
                  <a:solidFill>
                    <a:srgbClr val="000000"/>
                  </a:solidFill>
                  <a:latin typeface="Arial Bold"/>
                  <a:ea typeface="Arial Bold"/>
                  <a:cs typeface="Arial Bold"/>
                  <a:sym typeface="Arial Bold"/>
                </a:rPr>
                <a:t>TUYÊN</a:t>
              </a:r>
              <a:r>
                <a:rPr lang="en-US" sz="6233" b="1" dirty="0">
                  <a:solidFill>
                    <a:srgbClr val="000000"/>
                  </a:solidFill>
                  <a:latin typeface="Arial Bold"/>
                  <a:ea typeface="Arial Bold"/>
                  <a:cs typeface="Arial Bold"/>
                  <a:sym typeface="Arial Bold"/>
                </a:rPr>
                <a:t> </a:t>
              </a:r>
              <a:r>
                <a:rPr lang="en-US" sz="6233" b="1" dirty="0" err="1">
                  <a:solidFill>
                    <a:srgbClr val="000000"/>
                  </a:solidFill>
                  <a:latin typeface="Arial Bold"/>
                  <a:ea typeface="Arial Bold"/>
                  <a:cs typeface="Arial Bold"/>
                  <a:sym typeface="Arial Bold"/>
                </a:rPr>
                <a:t>TRUYỀN</a:t>
              </a:r>
              <a:r>
                <a:rPr lang="en-US" sz="6233" b="1" dirty="0">
                  <a:solidFill>
                    <a:srgbClr val="000000"/>
                  </a:solidFill>
                  <a:latin typeface="Arial Bold"/>
                  <a:ea typeface="Arial Bold"/>
                  <a:cs typeface="Arial Bold"/>
                  <a:sym typeface="Arial Bold"/>
                </a:rPr>
                <a:t> </a:t>
              </a:r>
              <a:r>
                <a:rPr lang="en-US" sz="6233" b="1" dirty="0" err="1">
                  <a:solidFill>
                    <a:srgbClr val="000000"/>
                  </a:solidFill>
                  <a:latin typeface="Arial Bold"/>
                  <a:ea typeface="Arial Bold"/>
                  <a:cs typeface="Arial Bold"/>
                  <a:sym typeface="Arial Bold"/>
                </a:rPr>
                <a:t>CHÍNH</a:t>
              </a:r>
              <a:r>
                <a:rPr lang="en-US" sz="6233" b="1" dirty="0">
                  <a:solidFill>
                    <a:srgbClr val="000000"/>
                  </a:solidFill>
                  <a:latin typeface="Arial Bold"/>
                  <a:ea typeface="Arial Bold"/>
                  <a:cs typeface="Arial Bold"/>
                  <a:sym typeface="Arial Bold"/>
                </a:rPr>
                <a:t> </a:t>
              </a:r>
              <a:r>
                <a:rPr lang="en-US" sz="6233" b="1" dirty="0" err="1">
                  <a:solidFill>
                    <a:srgbClr val="000000"/>
                  </a:solidFill>
                  <a:latin typeface="Arial Bold"/>
                  <a:ea typeface="Arial Bold"/>
                  <a:cs typeface="Arial Bold"/>
                  <a:sym typeface="Arial Bold"/>
                </a:rPr>
                <a:t>SÁCH</a:t>
              </a:r>
              <a:endParaRPr lang="en-US" sz="6233" b="1" dirty="0">
                <a:solidFill>
                  <a:srgbClr val="000000"/>
                </a:solidFill>
                <a:latin typeface="Arial Bold"/>
                <a:ea typeface="Arial Bold"/>
                <a:cs typeface="Arial Bold"/>
                <a:sym typeface="Arial Bold"/>
              </a:endParaRPr>
            </a:p>
            <a:p>
              <a:pPr algn="ctr">
                <a:lnSpc>
                  <a:spcPts val="8726"/>
                </a:lnSpc>
              </a:pPr>
              <a:r>
                <a:rPr lang="en-US" sz="6233" b="1" dirty="0" err="1">
                  <a:solidFill>
                    <a:srgbClr val="000000"/>
                  </a:solidFill>
                  <a:latin typeface="Arial Bold"/>
                  <a:ea typeface="Arial Bold"/>
                  <a:cs typeface="Arial Bold"/>
                  <a:sym typeface="Arial Bold"/>
                </a:rPr>
                <a:t>BẢO</a:t>
              </a:r>
              <a:r>
                <a:rPr lang="en-US" sz="6233" b="1" dirty="0">
                  <a:solidFill>
                    <a:srgbClr val="000000"/>
                  </a:solidFill>
                  <a:latin typeface="Arial Bold"/>
                  <a:ea typeface="Arial Bold"/>
                  <a:cs typeface="Arial Bold"/>
                  <a:sym typeface="Arial Bold"/>
                </a:rPr>
                <a:t> </a:t>
              </a:r>
              <a:r>
                <a:rPr lang="en-US" sz="6233" b="1" dirty="0" err="1">
                  <a:solidFill>
                    <a:srgbClr val="000000"/>
                  </a:solidFill>
                  <a:latin typeface="Arial Bold"/>
                  <a:ea typeface="Arial Bold"/>
                  <a:cs typeface="Arial Bold"/>
                  <a:sym typeface="Arial Bold"/>
                </a:rPr>
                <a:t>HIỂM</a:t>
              </a:r>
              <a:r>
                <a:rPr lang="en-US" sz="6233" b="1" dirty="0">
                  <a:solidFill>
                    <a:srgbClr val="000000"/>
                  </a:solidFill>
                  <a:latin typeface="Arial Bold"/>
                  <a:ea typeface="Arial Bold"/>
                  <a:cs typeface="Arial Bold"/>
                  <a:sym typeface="Arial Bold"/>
                </a:rPr>
                <a:t> </a:t>
              </a:r>
              <a:r>
                <a:rPr lang="en-US" sz="6233" b="1" dirty="0" err="1">
                  <a:solidFill>
                    <a:srgbClr val="000000"/>
                  </a:solidFill>
                  <a:latin typeface="Arial Bold"/>
                  <a:ea typeface="Arial Bold"/>
                  <a:cs typeface="Arial Bold"/>
                  <a:sym typeface="Arial Bold"/>
                </a:rPr>
                <a:t>THẤT</a:t>
              </a:r>
              <a:r>
                <a:rPr lang="en-US" sz="6233" b="1" dirty="0">
                  <a:solidFill>
                    <a:srgbClr val="000000"/>
                  </a:solidFill>
                  <a:latin typeface="Arial Bold"/>
                  <a:ea typeface="Arial Bold"/>
                  <a:cs typeface="Arial Bold"/>
                  <a:sym typeface="Arial Bold"/>
                </a:rPr>
                <a:t> </a:t>
              </a:r>
              <a:r>
                <a:rPr lang="en-US" sz="6233" b="1" dirty="0" err="1">
                  <a:solidFill>
                    <a:srgbClr val="000000"/>
                  </a:solidFill>
                  <a:latin typeface="Arial Bold"/>
                  <a:ea typeface="Arial Bold"/>
                  <a:cs typeface="Arial Bold"/>
                  <a:sym typeface="Arial Bold"/>
                </a:rPr>
                <a:t>NGHIỆP</a:t>
              </a:r>
              <a:endParaRPr lang="en-US" sz="6233" b="1" dirty="0">
                <a:solidFill>
                  <a:srgbClr val="000000"/>
                </a:solidFill>
                <a:latin typeface="Arial Bold"/>
                <a:ea typeface="Arial Bold"/>
                <a:cs typeface="Arial Bold"/>
                <a:sym typeface="Arial Bold"/>
              </a:endParaRPr>
            </a:p>
          </p:txBody>
        </p:sp>
      </p:grpSp>
      <p:sp>
        <p:nvSpPr>
          <p:cNvPr id="16" name="Freeform 16"/>
          <p:cNvSpPr/>
          <p:nvPr/>
        </p:nvSpPr>
        <p:spPr>
          <a:xfrm>
            <a:off x="4872270" y="9083281"/>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7" name="Group 17"/>
          <p:cNvGrpSpPr/>
          <p:nvPr/>
        </p:nvGrpSpPr>
        <p:grpSpPr>
          <a:xfrm>
            <a:off x="3890222" y="725437"/>
            <a:ext cx="11573223" cy="1308100"/>
            <a:chOff x="0" y="0"/>
            <a:chExt cx="15430964" cy="1744133"/>
          </a:xfrm>
        </p:grpSpPr>
        <p:sp>
          <p:nvSpPr>
            <p:cNvPr id="18" name="TextBox 18"/>
            <p:cNvSpPr txBox="1"/>
            <p:nvPr/>
          </p:nvSpPr>
          <p:spPr>
            <a:xfrm>
              <a:off x="0" y="-152400"/>
              <a:ext cx="15430964" cy="1896533"/>
            </a:xfrm>
            <a:prstGeom prst="rect">
              <a:avLst/>
            </a:prstGeom>
          </p:spPr>
          <p:txBody>
            <a:bodyPr lIns="0" tIns="0" rIns="0" bIns="0" rtlCol="0" anchor="t">
              <a:spAutoFit/>
            </a:bodyPr>
            <a:lstStyle/>
            <a:p>
              <a:pPr algn="ctr">
                <a:lnSpc>
                  <a:spcPts val="5599"/>
                </a:lnSpc>
              </a:pPr>
              <a:r>
                <a:rPr lang="en-US" sz="3999" b="1">
                  <a:solidFill>
                    <a:srgbClr val="FFFFFF"/>
                  </a:solidFill>
                  <a:latin typeface="Arial Bold"/>
                  <a:ea typeface="Arial Bold"/>
                  <a:cs typeface="Arial Bold"/>
                  <a:sym typeface="Arial Bold"/>
                </a:rPr>
                <a:t>SỞ LAO ĐỘNG - THƯƠNG BINH VÀ XÃ HỘI</a:t>
              </a:r>
            </a:p>
            <a:p>
              <a:pPr algn="ctr">
                <a:lnSpc>
                  <a:spcPts val="5599"/>
                </a:lnSpc>
              </a:pPr>
              <a:r>
                <a:rPr lang="en-US" sz="3999" b="1">
                  <a:solidFill>
                    <a:srgbClr val="FFFFFF"/>
                  </a:solidFill>
                  <a:latin typeface="Arial Bold"/>
                  <a:ea typeface="Arial Bold"/>
                  <a:cs typeface="Arial Bold"/>
                  <a:sym typeface="Arial Bold"/>
                </a:rPr>
                <a:t>TRUNG TÂM DỊCH VỤ VIỆC LÀM KHÁNH HÒA</a:t>
              </a:r>
            </a:p>
          </p:txBody>
        </p:sp>
        <p:sp>
          <p:nvSpPr>
            <p:cNvPr id="19" name="TextBox 19"/>
            <p:cNvSpPr txBox="1"/>
            <p:nvPr/>
          </p:nvSpPr>
          <p:spPr>
            <a:xfrm>
              <a:off x="0" y="-152400"/>
              <a:ext cx="15430964" cy="1896533"/>
            </a:xfrm>
            <a:prstGeom prst="rect">
              <a:avLst/>
            </a:prstGeom>
          </p:spPr>
          <p:txBody>
            <a:bodyPr lIns="0" tIns="0" rIns="0" bIns="0" rtlCol="0" anchor="t">
              <a:spAutoFit/>
            </a:bodyPr>
            <a:lstStyle/>
            <a:p>
              <a:pPr algn="ctr">
                <a:lnSpc>
                  <a:spcPts val="5599"/>
                </a:lnSpc>
              </a:pPr>
              <a:r>
                <a:rPr lang="en-US" sz="3999" b="1">
                  <a:solidFill>
                    <a:srgbClr val="1836B2"/>
                  </a:solidFill>
                  <a:latin typeface="Arial Bold"/>
                  <a:ea typeface="Arial Bold"/>
                  <a:cs typeface="Arial Bold"/>
                  <a:sym typeface="Arial Bold"/>
                </a:rPr>
                <a:t>SỞ LAO ĐỘNG - THƯƠNG BINH VÀ XÃ HỘI</a:t>
              </a:r>
            </a:p>
            <a:p>
              <a:pPr algn="ctr">
                <a:lnSpc>
                  <a:spcPts val="5599"/>
                </a:lnSpc>
              </a:pPr>
              <a:r>
                <a:rPr lang="en-US" sz="3999" b="1">
                  <a:solidFill>
                    <a:srgbClr val="1836B2"/>
                  </a:solidFill>
                  <a:latin typeface="Arial Bold"/>
                  <a:ea typeface="Arial Bold"/>
                  <a:cs typeface="Arial Bold"/>
                  <a:sym typeface="Arial Bold"/>
                </a:rPr>
                <a:t>TRUNG TÂM DỊCH VỤ VIỆC LÀM KHÁNH HÒA</a:t>
              </a:r>
            </a:p>
          </p:txBody>
        </p:sp>
      </p:grpSp>
      <p:sp>
        <p:nvSpPr>
          <p:cNvPr id="20" name="TextBox 20"/>
          <p:cNvSpPr txBox="1"/>
          <p:nvPr/>
        </p:nvSpPr>
        <p:spPr>
          <a:xfrm>
            <a:off x="1421362" y="7122265"/>
            <a:ext cx="7212530" cy="509370"/>
          </a:xfrm>
          <a:prstGeom prst="rect">
            <a:avLst/>
          </a:prstGeom>
        </p:spPr>
        <p:txBody>
          <a:bodyPr wrap="square" lIns="0" tIns="0" rIns="0" bIns="0" rtlCol="0" anchor="t">
            <a:spAutoFit/>
          </a:bodyPr>
          <a:lstStyle/>
          <a:p>
            <a:pPr algn="ctr">
              <a:lnSpc>
                <a:spcPts val="4200"/>
              </a:lnSpc>
            </a:pPr>
            <a:r>
              <a:rPr lang="en-US" sz="3000" b="1" i="1" dirty="0">
                <a:solidFill>
                  <a:srgbClr val="234BA1"/>
                </a:solidFill>
                <a:latin typeface="Arial Bold Italics"/>
                <a:ea typeface="Arial Bold Italics"/>
                <a:cs typeface="Arial Bold Italics"/>
                <a:sym typeface="Arial Bold Italics"/>
              </a:rPr>
              <a:t>website: </a:t>
            </a:r>
            <a:r>
              <a:rPr lang="en-US" sz="3000" b="1" i="1" dirty="0" err="1">
                <a:solidFill>
                  <a:srgbClr val="234BA1"/>
                </a:solidFill>
                <a:latin typeface="Arial Bold Italics"/>
                <a:ea typeface="Arial Bold Italics"/>
                <a:cs typeface="Arial Bold Italics"/>
                <a:sym typeface="Arial Bold Italics"/>
              </a:rPr>
              <a:t>thongtinvieclamkhanhhoa.vn</a:t>
            </a:r>
            <a:endParaRPr lang="en-US" sz="3000" b="1" i="1" dirty="0">
              <a:solidFill>
                <a:srgbClr val="234BA1"/>
              </a:solidFill>
              <a:latin typeface="Arial Bold Italics"/>
              <a:ea typeface="Arial Bold Italics"/>
              <a:cs typeface="Arial Bold Italics"/>
              <a:sym typeface="Arial Bold Italics"/>
            </a:endParaRPr>
          </a:p>
        </p:txBody>
      </p:sp>
      <p:sp>
        <p:nvSpPr>
          <p:cNvPr id="21" name="TextBox 21"/>
          <p:cNvSpPr txBox="1"/>
          <p:nvPr/>
        </p:nvSpPr>
        <p:spPr>
          <a:xfrm>
            <a:off x="9144000" y="7137372"/>
            <a:ext cx="7965639" cy="581025"/>
          </a:xfrm>
          <a:prstGeom prst="rect">
            <a:avLst/>
          </a:prstGeom>
        </p:spPr>
        <p:txBody>
          <a:bodyPr lIns="0" tIns="0" rIns="0" bIns="0" rtlCol="0" anchor="t">
            <a:spAutoFit/>
          </a:bodyPr>
          <a:lstStyle/>
          <a:p>
            <a:pPr algn="ctr">
              <a:lnSpc>
                <a:spcPts val="4200"/>
              </a:lnSpc>
            </a:pPr>
            <a:r>
              <a:rPr lang="en-US" sz="3000" b="1" i="1" dirty="0" err="1">
                <a:solidFill>
                  <a:srgbClr val="234BA1"/>
                </a:solidFill>
                <a:latin typeface="Arial Bold Italics"/>
                <a:ea typeface="Arial Bold Italics"/>
                <a:cs typeface="Arial Bold Italics"/>
                <a:sym typeface="Arial Bold Italics"/>
              </a:rPr>
              <a:t>Zalo</a:t>
            </a:r>
            <a:r>
              <a:rPr lang="en-US" sz="3000" b="1" i="1" dirty="0">
                <a:solidFill>
                  <a:srgbClr val="234BA1"/>
                </a:solidFill>
                <a:latin typeface="Arial Bold Italics"/>
                <a:ea typeface="Arial Bold Italics"/>
                <a:cs typeface="Arial Bold Italics"/>
                <a:sym typeface="Arial Bold Italics"/>
              </a:rPr>
              <a:t> Trung </a:t>
            </a:r>
            <a:r>
              <a:rPr lang="en-US" sz="3000" b="1" i="1" dirty="0" err="1">
                <a:solidFill>
                  <a:srgbClr val="234BA1"/>
                </a:solidFill>
                <a:latin typeface="Arial Bold Italics"/>
                <a:ea typeface="Arial Bold Italics"/>
                <a:cs typeface="Arial Bold Italics"/>
                <a:sym typeface="Arial Bold Italics"/>
              </a:rPr>
              <a:t>tâm</a:t>
            </a:r>
            <a:r>
              <a:rPr lang="en-US" sz="3000" b="1" i="1" dirty="0">
                <a:solidFill>
                  <a:srgbClr val="234BA1"/>
                </a:solidFill>
                <a:latin typeface="Arial Bold Italics"/>
                <a:ea typeface="Arial Bold Italics"/>
                <a:cs typeface="Arial Bold Italics"/>
                <a:sym typeface="Arial Bold Italics"/>
              </a:rPr>
              <a:t> </a:t>
            </a:r>
            <a:r>
              <a:rPr lang="en-US" sz="3000" b="1" i="1" dirty="0" err="1">
                <a:solidFill>
                  <a:srgbClr val="234BA1"/>
                </a:solidFill>
                <a:latin typeface="Arial Bold Italics"/>
                <a:ea typeface="Arial Bold Italics"/>
                <a:cs typeface="Arial Bold Italics"/>
                <a:sym typeface="Arial Bold Italics"/>
              </a:rPr>
              <a:t>Dịch</a:t>
            </a:r>
            <a:r>
              <a:rPr lang="en-US" sz="3000" b="1" i="1" dirty="0">
                <a:solidFill>
                  <a:srgbClr val="234BA1"/>
                </a:solidFill>
                <a:latin typeface="Arial Bold Italics"/>
                <a:ea typeface="Arial Bold Italics"/>
                <a:cs typeface="Arial Bold Italics"/>
                <a:sym typeface="Arial Bold Italics"/>
              </a:rPr>
              <a:t> </a:t>
            </a:r>
            <a:r>
              <a:rPr lang="en-US" sz="3000" b="1" i="1" dirty="0" err="1">
                <a:solidFill>
                  <a:srgbClr val="234BA1"/>
                </a:solidFill>
                <a:latin typeface="Arial Bold Italics"/>
                <a:ea typeface="Arial Bold Italics"/>
                <a:cs typeface="Arial Bold Italics"/>
                <a:sym typeface="Arial Bold Italics"/>
              </a:rPr>
              <a:t>vụ</a:t>
            </a:r>
            <a:r>
              <a:rPr lang="en-US" sz="3000" b="1" i="1" dirty="0">
                <a:solidFill>
                  <a:srgbClr val="234BA1"/>
                </a:solidFill>
                <a:latin typeface="Arial Bold Italics"/>
                <a:ea typeface="Arial Bold Italics"/>
                <a:cs typeface="Arial Bold Italics"/>
                <a:sym typeface="Arial Bold Italics"/>
              </a:rPr>
              <a:t> </a:t>
            </a:r>
            <a:r>
              <a:rPr lang="en-US" sz="3000" b="1" i="1" dirty="0" err="1">
                <a:solidFill>
                  <a:srgbClr val="234BA1"/>
                </a:solidFill>
                <a:latin typeface="Arial Bold Italics"/>
                <a:ea typeface="Arial Bold Italics"/>
                <a:cs typeface="Arial Bold Italics"/>
                <a:sym typeface="Arial Bold Italics"/>
              </a:rPr>
              <a:t>việc</a:t>
            </a:r>
            <a:r>
              <a:rPr lang="en-US" sz="3000" b="1" i="1" dirty="0">
                <a:solidFill>
                  <a:srgbClr val="234BA1"/>
                </a:solidFill>
                <a:latin typeface="Arial Bold Italics"/>
                <a:ea typeface="Arial Bold Italics"/>
                <a:cs typeface="Arial Bold Italics"/>
                <a:sym typeface="Arial Bold Italics"/>
              </a:rPr>
              <a:t> </a:t>
            </a:r>
            <a:r>
              <a:rPr lang="en-US" sz="3000" b="1" i="1" dirty="0" err="1">
                <a:solidFill>
                  <a:srgbClr val="234BA1"/>
                </a:solidFill>
                <a:latin typeface="Arial Bold Italics"/>
                <a:ea typeface="Arial Bold Italics"/>
                <a:cs typeface="Arial Bold Italics"/>
                <a:sym typeface="Arial Bold Italics"/>
              </a:rPr>
              <a:t>làm</a:t>
            </a:r>
            <a:r>
              <a:rPr lang="en-US" sz="3000" b="1" i="1" dirty="0">
                <a:solidFill>
                  <a:srgbClr val="234BA1"/>
                </a:solidFill>
                <a:latin typeface="Arial Bold Italics"/>
                <a:ea typeface="Arial Bold Italics"/>
                <a:cs typeface="Arial Bold Italics"/>
                <a:sym typeface="Arial Bold Italics"/>
              </a:rPr>
              <a:t> Khánh </a:t>
            </a:r>
            <a:r>
              <a:rPr lang="en-US" sz="3000" b="1" i="1" dirty="0" err="1">
                <a:solidFill>
                  <a:srgbClr val="234BA1"/>
                </a:solidFill>
                <a:latin typeface="Arial Bold Italics"/>
                <a:ea typeface="Arial Bold Italics"/>
                <a:cs typeface="Arial Bold Italics"/>
                <a:sym typeface="Arial Bold Italics"/>
              </a:rPr>
              <a:t>Hòa</a:t>
            </a:r>
            <a:endParaRPr lang="en-US" sz="3000" b="1" i="1" dirty="0">
              <a:solidFill>
                <a:srgbClr val="234BA1"/>
              </a:solidFill>
              <a:latin typeface="Arial Bold Italics"/>
              <a:ea typeface="Arial Bold Italics"/>
              <a:cs typeface="Arial Bold Italics"/>
              <a:sym typeface="Arial Bold Italics"/>
            </a:endParaRPr>
          </a:p>
        </p:txBody>
      </p:sp>
      <p:sp>
        <p:nvSpPr>
          <p:cNvPr id="22" name="TextBox 22"/>
          <p:cNvSpPr txBox="1"/>
          <p:nvPr/>
        </p:nvSpPr>
        <p:spPr>
          <a:xfrm>
            <a:off x="1421362" y="8512416"/>
            <a:ext cx="15445276" cy="514350"/>
          </a:xfrm>
          <a:prstGeom prst="rect">
            <a:avLst/>
          </a:prstGeom>
        </p:spPr>
        <p:txBody>
          <a:bodyPr lIns="0" tIns="0" rIns="0" bIns="0" rtlCol="0" anchor="t">
            <a:spAutoFit/>
          </a:bodyPr>
          <a:lstStyle/>
          <a:p>
            <a:pPr algn="ctr">
              <a:lnSpc>
                <a:spcPts val="4200"/>
              </a:lnSpc>
            </a:pPr>
            <a:r>
              <a:rPr lang="en-US" sz="3000">
                <a:solidFill>
                  <a:srgbClr val="234BA1"/>
                </a:solidFill>
                <a:latin typeface="Canva Sans"/>
                <a:ea typeface="Canva Sans"/>
                <a:cs typeface="Canva Sans"/>
                <a:sym typeface="Canva Sans"/>
              </a:rPr>
              <a:t> 56 Lê Quý Đôn, phường Tân Tiến, TP. Nha Trang, tỉnh Khánh Hòa</a:t>
            </a:r>
          </a:p>
        </p:txBody>
      </p:sp>
      <p:sp>
        <p:nvSpPr>
          <p:cNvPr id="23" name="TextBox 23"/>
          <p:cNvSpPr txBox="1"/>
          <p:nvPr/>
        </p:nvSpPr>
        <p:spPr>
          <a:xfrm>
            <a:off x="5396169" y="9026131"/>
            <a:ext cx="7645905" cy="514350"/>
          </a:xfrm>
          <a:prstGeom prst="rect">
            <a:avLst/>
          </a:prstGeom>
        </p:spPr>
        <p:txBody>
          <a:bodyPr lIns="0" tIns="0" rIns="0" bIns="0" rtlCol="0" anchor="t">
            <a:spAutoFit/>
          </a:bodyPr>
          <a:lstStyle/>
          <a:p>
            <a:pPr algn="ctr">
              <a:lnSpc>
                <a:spcPts val="4200"/>
              </a:lnSpc>
            </a:pPr>
            <a:r>
              <a:rPr lang="en-US" sz="3000">
                <a:solidFill>
                  <a:srgbClr val="234BA1"/>
                </a:solidFill>
                <a:latin typeface="Canva Sans"/>
                <a:ea typeface="Canva Sans"/>
                <a:cs typeface="Canva Sans"/>
                <a:sym typeface="Canva Sans"/>
              </a:rPr>
              <a:t>Điện thoại: 0258.3510199 - 0258.3514878</a:t>
            </a:r>
          </a:p>
        </p:txBody>
      </p:sp>
      <p:grpSp>
        <p:nvGrpSpPr>
          <p:cNvPr id="24" name="Group 24"/>
          <p:cNvGrpSpPr/>
          <p:nvPr/>
        </p:nvGrpSpPr>
        <p:grpSpPr>
          <a:xfrm>
            <a:off x="3193598" y="8046190"/>
            <a:ext cx="11108888" cy="570230"/>
            <a:chOff x="0" y="0"/>
            <a:chExt cx="14811851" cy="760307"/>
          </a:xfrm>
        </p:grpSpPr>
        <p:sp>
          <p:nvSpPr>
            <p:cNvPr id="25" name="TextBox 25"/>
            <p:cNvSpPr txBox="1"/>
            <p:nvPr/>
          </p:nvSpPr>
          <p:spPr>
            <a:xfrm>
              <a:off x="0" y="-152400"/>
              <a:ext cx="14811851" cy="912707"/>
            </a:xfrm>
            <a:prstGeom prst="rect">
              <a:avLst/>
            </a:prstGeom>
          </p:spPr>
          <p:txBody>
            <a:bodyPr lIns="0" tIns="0" rIns="0" bIns="0" rtlCol="0" anchor="t">
              <a:spAutoFit/>
            </a:bodyPr>
            <a:lstStyle/>
            <a:p>
              <a:pPr algn="ctr">
                <a:lnSpc>
                  <a:spcPts val="5320"/>
                </a:lnSpc>
              </a:pPr>
              <a:r>
                <a:rPr lang="en-US" sz="3800" b="1">
                  <a:solidFill>
                    <a:srgbClr val="F7F2FB"/>
                  </a:solidFill>
                  <a:latin typeface="Arial Bold"/>
                  <a:ea typeface="Arial Bold"/>
                  <a:cs typeface="Arial Bold"/>
                  <a:sym typeface="Arial Bold"/>
                </a:rPr>
                <a:t>TRUNG TÂM DỊCH VỤ VIỆC LÀM KHÁNH HÒA</a:t>
              </a:r>
            </a:p>
          </p:txBody>
        </p:sp>
        <p:sp>
          <p:nvSpPr>
            <p:cNvPr id="26" name="TextBox 26"/>
            <p:cNvSpPr txBox="1"/>
            <p:nvPr/>
          </p:nvSpPr>
          <p:spPr>
            <a:xfrm>
              <a:off x="0" y="-152400"/>
              <a:ext cx="14811851" cy="912707"/>
            </a:xfrm>
            <a:prstGeom prst="rect">
              <a:avLst/>
            </a:prstGeom>
          </p:spPr>
          <p:txBody>
            <a:bodyPr lIns="0" tIns="0" rIns="0" bIns="0" rtlCol="0" anchor="t">
              <a:spAutoFit/>
            </a:bodyPr>
            <a:lstStyle/>
            <a:p>
              <a:pPr algn="ctr">
                <a:lnSpc>
                  <a:spcPts val="5320"/>
                </a:lnSpc>
              </a:pPr>
              <a:r>
                <a:rPr lang="en-US" sz="3800" b="1" dirty="0">
                  <a:solidFill>
                    <a:srgbClr val="004AAD"/>
                  </a:solidFill>
                  <a:latin typeface="Arial Bold"/>
                  <a:ea typeface="Arial Bold"/>
                  <a:cs typeface="Arial Bold"/>
                  <a:sym typeface="Arial Bold"/>
                </a:rPr>
                <a:t>TRUNG </a:t>
              </a:r>
              <a:r>
                <a:rPr lang="en-US" sz="3800" b="1" dirty="0" err="1">
                  <a:solidFill>
                    <a:srgbClr val="004AAD"/>
                  </a:solidFill>
                  <a:latin typeface="Arial Bold"/>
                  <a:ea typeface="Arial Bold"/>
                  <a:cs typeface="Arial Bold"/>
                  <a:sym typeface="Arial Bold"/>
                </a:rPr>
                <a:t>TÂM</a:t>
              </a:r>
              <a:r>
                <a:rPr lang="en-US" sz="3800" b="1" dirty="0">
                  <a:solidFill>
                    <a:srgbClr val="004AAD"/>
                  </a:solidFill>
                  <a:latin typeface="Arial Bold"/>
                  <a:ea typeface="Arial Bold"/>
                  <a:cs typeface="Arial Bold"/>
                  <a:sym typeface="Arial Bold"/>
                </a:rPr>
                <a:t> </a:t>
              </a:r>
              <a:r>
                <a:rPr lang="en-US" sz="3800" b="1" dirty="0" err="1">
                  <a:solidFill>
                    <a:srgbClr val="004AAD"/>
                  </a:solidFill>
                  <a:latin typeface="Arial Bold"/>
                  <a:ea typeface="Arial Bold"/>
                  <a:cs typeface="Arial Bold"/>
                  <a:sym typeface="Arial Bold"/>
                </a:rPr>
                <a:t>DỊCH</a:t>
              </a:r>
              <a:r>
                <a:rPr lang="en-US" sz="3800" b="1" dirty="0">
                  <a:solidFill>
                    <a:srgbClr val="004AAD"/>
                  </a:solidFill>
                  <a:latin typeface="Arial Bold"/>
                  <a:ea typeface="Arial Bold"/>
                  <a:cs typeface="Arial Bold"/>
                  <a:sym typeface="Arial Bold"/>
                </a:rPr>
                <a:t> </a:t>
              </a:r>
              <a:r>
                <a:rPr lang="en-US" sz="3800" b="1" dirty="0" err="1">
                  <a:solidFill>
                    <a:srgbClr val="004AAD"/>
                  </a:solidFill>
                  <a:latin typeface="Arial Bold"/>
                  <a:ea typeface="Arial Bold"/>
                  <a:cs typeface="Arial Bold"/>
                  <a:sym typeface="Arial Bold"/>
                </a:rPr>
                <a:t>VỤ</a:t>
              </a:r>
              <a:r>
                <a:rPr lang="en-US" sz="3800" b="1" dirty="0">
                  <a:solidFill>
                    <a:srgbClr val="004AAD"/>
                  </a:solidFill>
                  <a:latin typeface="Arial Bold"/>
                  <a:ea typeface="Arial Bold"/>
                  <a:cs typeface="Arial Bold"/>
                  <a:sym typeface="Arial Bold"/>
                </a:rPr>
                <a:t> </a:t>
              </a:r>
              <a:r>
                <a:rPr lang="en-US" sz="3800" b="1" dirty="0" err="1">
                  <a:solidFill>
                    <a:srgbClr val="004AAD"/>
                  </a:solidFill>
                  <a:latin typeface="Arial Bold"/>
                  <a:ea typeface="Arial Bold"/>
                  <a:cs typeface="Arial Bold"/>
                  <a:sym typeface="Arial Bold"/>
                </a:rPr>
                <a:t>VIỆC</a:t>
              </a:r>
              <a:r>
                <a:rPr lang="en-US" sz="3800" b="1" dirty="0">
                  <a:solidFill>
                    <a:srgbClr val="004AAD"/>
                  </a:solidFill>
                  <a:latin typeface="Arial Bold"/>
                  <a:ea typeface="Arial Bold"/>
                  <a:cs typeface="Arial Bold"/>
                  <a:sym typeface="Arial Bold"/>
                </a:rPr>
                <a:t> </a:t>
              </a:r>
              <a:r>
                <a:rPr lang="en-US" sz="3800" b="1" dirty="0" err="1">
                  <a:solidFill>
                    <a:srgbClr val="004AAD"/>
                  </a:solidFill>
                  <a:latin typeface="Arial Bold"/>
                  <a:ea typeface="Arial Bold"/>
                  <a:cs typeface="Arial Bold"/>
                  <a:sym typeface="Arial Bold"/>
                </a:rPr>
                <a:t>LÀM</a:t>
              </a:r>
              <a:r>
                <a:rPr lang="en-US" sz="3800" b="1" dirty="0">
                  <a:solidFill>
                    <a:srgbClr val="004AAD"/>
                  </a:solidFill>
                  <a:latin typeface="Arial Bold"/>
                  <a:ea typeface="Arial Bold"/>
                  <a:cs typeface="Arial Bold"/>
                  <a:sym typeface="Arial Bold"/>
                </a:rPr>
                <a:t> KHÁNH </a:t>
              </a:r>
              <a:r>
                <a:rPr lang="en-US" sz="3800" b="1" dirty="0" err="1">
                  <a:solidFill>
                    <a:srgbClr val="004AAD"/>
                  </a:solidFill>
                  <a:latin typeface="Arial Bold"/>
                  <a:ea typeface="Arial Bold"/>
                  <a:cs typeface="Arial Bold"/>
                  <a:sym typeface="Arial Bold"/>
                </a:rPr>
                <a:t>HÒA</a:t>
              </a:r>
              <a:endParaRPr lang="en-US" sz="3800" b="1" dirty="0">
                <a:solidFill>
                  <a:srgbClr val="004AAD"/>
                </a:solidFill>
                <a:latin typeface="Arial Bold"/>
                <a:ea typeface="Arial Bold"/>
                <a:cs typeface="Arial Bold"/>
                <a:sym typeface="Arial Bold"/>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43602" y="311767"/>
            <a:ext cx="6646728" cy="838321"/>
            <a:chOff x="0" y="0"/>
            <a:chExt cx="8862304" cy="1117761"/>
          </a:xfrm>
        </p:grpSpPr>
        <p:sp>
          <p:nvSpPr>
            <p:cNvPr id="4" name="Freeform 4"/>
            <p:cNvSpPr/>
            <p:nvPr/>
          </p:nvSpPr>
          <p:spPr>
            <a:xfrm>
              <a:off x="0" y="0"/>
              <a:ext cx="1096270" cy="1096270"/>
            </a:xfrm>
            <a:custGeom>
              <a:avLst/>
              <a:gdLst/>
              <a:ahLst/>
              <a:cxnLst/>
              <a:rect l="l" t="t" r="r" b="b"/>
              <a:pathLst>
                <a:path w="1096270" h="1096270">
                  <a:moveTo>
                    <a:pt x="0" y="0"/>
                  </a:moveTo>
                  <a:lnTo>
                    <a:pt x="1096270" y="0"/>
                  </a:lnTo>
                  <a:lnTo>
                    <a:pt x="1096270" y="1096270"/>
                  </a:lnTo>
                  <a:lnTo>
                    <a:pt x="0" y="109627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225725" y="178412"/>
              <a:ext cx="7636580" cy="939349"/>
            </a:xfrm>
            <a:prstGeom prst="rect">
              <a:avLst/>
            </a:prstGeom>
          </p:spPr>
          <p:txBody>
            <a:bodyPr lIns="0" tIns="0" rIns="0" bIns="0" rtlCol="0" anchor="t">
              <a:spAutoFit/>
            </a:bodyPr>
            <a:lstStyle/>
            <a:p>
              <a:pPr algn="ctr">
                <a:lnSpc>
                  <a:spcPts val="2771"/>
                </a:lnSpc>
              </a:pPr>
              <a:r>
                <a:rPr lang="en-US" sz="1979" b="1">
                  <a:solidFill>
                    <a:srgbClr val="FFFFFF"/>
                  </a:solidFill>
                  <a:latin typeface="Arial Bold"/>
                  <a:ea typeface="Arial Bold"/>
                  <a:cs typeface="Arial Bold"/>
                  <a:sym typeface="Arial Bold"/>
                </a:rPr>
                <a:t>SỞ LAO ĐỘNG - THƯƠNG BINH VÀ XÃ HỘI</a:t>
              </a:r>
            </a:p>
            <a:p>
              <a:pPr algn="ctr">
                <a:lnSpc>
                  <a:spcPts val="2771"/>
                </a:lnSpc>
              </a:pPr>
              <a:r>
                <a:rPr lang="en-US" sz="1979"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225725" y="178412"/>
              <a:ext cx="7636580" cy="939349"/>
            </a:xfrm>
            <a:prstGeom prst="rect">
              <a:avLst/>
            </a:prstGeom>
          </p:spPr>
          <p:txBody>
            <a:bodyPr lIns="0" tIns="0" rIns="0" bIns="0" rtlCol="0" anchor="t">
              <a:spAutoFit/>
            </a:bodyPr>
            <a:lstStyle/>
            <a:p>
              <a:pPr algn="ctr">
                <a:lnSpc>
                  <a:spcPts val="2771"/>
                </a:lnSpc>
              </a:pPr>
              <a:r>
                <a:rPr lang="en-US" sz="1979" b="1">
                  <a:solidFill>
                    <a:srgbClr val="1836B2">
                      <a:alpha val="49804"/>
                    </a:srgbClr>
                  </a:solidFill>
                  <a:latin typeface="Arial Bold"/>
                  <a:ea typeface="Arial Bold"/>
                  <a:cs typeface="Arial Bold"/>
                  <a:sym typeface="Arial Bold"/>
                </a:rPr>
                <a:t>SỞ LAO ĐỘNG - THƯƠNG BINH VÀ XÃ HỘI</a:t>
              </a:r>
            </a:p>
            <a:p>
              <a:pPr algn="ctr">
                <a:lnSpc>
                  <a:spcPts val="2771"/>
                </a:lnSpc>
              </a:pPr>
              <a:r>
                <a:rPr lang="en-US" sz="1979" b="1">
                  <a:solidFill>
                    <a:srgbClr val="1836B2">
                      <a:alpha val="49804"/>
                    </a:srgbClr>
                  </a:solidFill>
                  <a:latin typeface="Arial Bold"/>
                  <a:ea typeface="Arial Bold"/>
                  <a:cs typeface="Arial Bold"/>
                  <a:sym typeface="Arial Bold"/>
                </a:rPr>
                <a:t>TRUNG TÂM DỊCH VỤ VIỆC LÀM KHÁNH HÒA</a:t>
              </a:r>
            </a:p>
          </p:txBody>
        </p:sp>
      </p:grpSp>
      <p:sp>
        <p:nvSpPr>
          <p:cNvPr id="7" name="Freeform 7"/>
          <p:cNvSpPr/>
          <p:nvPr/>
        </p:nvSpPr>
        <p:spPr>
          <a:xfrm>
            <a:off x="0" y="5346172"/>
            <a:ext cx="5286664" cy="4940828"/>
          </a:xfrm>
          <a:custGeom>
            <a:avLst/>
            <a:gdLst/>
            <a:ahLst/>
            <a:cxnLst/>
            <a:rect l="l" t="t" r="r" b="b"/>
            <a:pathLst>
              <a:path w="5286664" h="4940828">
                <a:moveTo>
                  <a:pt x="0" y="0"/>
                </a:moveTo>
                <a:lnTo>
                  <a:pt x="5286664" y="0"/>
                </a:lnTo>
                <a:lnTo>
                  <a:pt x="5286664"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0" y="4470926"/>
            <a:ext cx="18288000" cy="4467371"/>
            <a:chOff x="0" y="0"/>
            <a:chExt cx="4816593" cy="1176591"/>
          </a:xfrm>
        </p:grpSpPr>
        <p:sp>
          <p:nvSpPr>
            <p:cNvPr id="9" name="Freeform 9"/>
            <p:cNvSpPr/>
            <p:nvPr/>
          </p:nvSpPr>
          <p:spPr>
            <a:xfrm>
              <a:off x="0" y="0"/>
              <a:ext cx="4816592" cy="1176591"/>
            </a:xfrm>
            <a:custGeom>
              <a:avLst/>
              <a:gdLst/>
              <a:ahLst/>
              <a:cxnLst/>
              <a:rect l="l" t="t" r="r" b="b"/>
              <a:pathLst>
                <a:path w="4816592" h="1176591">
                  <a:moveTo>
                    <a:pt x="0" y="0"/>
                  </a:moveTo>
                  <a:lnTo>
                    <a:pt x="4816592" y="0"/>
                  </a:lnTo>
                  <a:lnTo>
                    <a:pt x="4816592" y="1176591"/>
                  </a:lnTo>
                  <a:lnTo>
                    <a:pt x="0" y="1176591"/>
                  </a:lnTo>
                  <a:close/>
                </a:path>
              </a:pathLst>
            </a:custGeom>
            <a:solidFill>
              <a:srgbClr val="0CC0DF">
                <a:alpha val="40000"/>
              </a:srgbClr>
            </a:solidFill>
          </p:spPr>
          <p:txBody>
            <a:bodyPr/>
            <a:lstStyle/>
            <a:p>
              <a:endParaRPr lang="en-US"/>
            </a:p>
          </p:txBody>
        </p:sp>
        <p:sp>
          <p:nvSpPr>
            <p:cNvPr id="10" name="TextBox 10"/>
            <p:cNvSpPr txBox="1"/>
            <p:nvPr/>
          </p:nvSpPr>
          <p:spPr>
            <a:xfrm>
              <a:off x="0" y="-57150"/>
              <a:ext cx="4816593" cy="1233741"/>
            </a:xfrm>
            <a:prstGeom prst="rect">
              <a:avLst/>
            </a:prstGeom>
          </p:spPr>
          <p:txBody>
            <a:bodyPr lIns="50800" tIns="50800" rIns="50800" bIns="50800" rtlCol="0" anchor="ctr"/>
            <a:lstStyle/>
            <a:p>
              <a:pPr algn="ctr">
                <a:lnSpc>
                  <a:spcPts val="3500"/>
                </a:lnSpc>
              </a:pPr>
              <a:endParaRPr/>
            </a:p>
          </p:txBody>
        </p:sp>
      </p:grpSp>
      <p:sp>
        <p:nvSpPr>
          <p:cNvPr id="11" name="Freeform 11"/>
          <p:cNvSpPr/>
          <p:nvPr/>
        </p:nvSpPr>
        <p:spPr>
          <a:xfrm>
            <a:off x="443602" y="4694501"/>
            <a:ext cx="788787" cy="737516"/>
          </a:xfrm>
          <a:custGeom>
            <a:avLst/>
            <a:gdLst/>
            <a:ahLst/>
            <a:cxnLst/>
            <a:rect l="l" t="t" r="r" b="b"/>
            <a:pathLst>
              <a:path w="788787" h="737516">
                <a:moveTo>
                  <a:pt x="0" y="0"/>
                </a:moveTo>
                <a:lnTo>
                  <a:pt x="788787" y="0"/>
                </a:lnTo>
                <a:lnTo>
                  <a:pt x="788787" y="737516"/>
                </a:lnTo>
                <a:lnTo>
                  <a:pt x="0" y="737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2" name="Group 12"/>
          <p:cNvGrpSpPr/>
          <p:nvPr/>
        </p:nvGrpSpPr>
        <p:grpSpPr>
          <a:xfrm>
            <a:off x="-1423427" y="1608779"/>
            <a:ext cx="4904254" cy="2902030"/>
            <a:chOff x="0" y="0"/>
            <a:chExt cx="1834920" cy="1085791"/>
          </a:xfrm>
        </p:grpSpPr>
        <p:sp>
          <p:nvSpPr>
            <p:cNvPr id="13" name="Freeform 13"/>
            <p:cNvSpPr/>
            <p:nvPr/>
          </p:nvSpPr>
          <p:spPr>
            <a:xfrm>
              <a:off x="0" y="0"/>
              <a:ext cx="1834920" cy="1085791"/>
            </a:xfrm>
            <a:custGeom>
              <a:avLst/>
              <a:gdLst/>
              <a:ahLst/>
              <a:cxnLst/>
              <a:rect l="l" t="t" r="r" b="b"/>
              <a:pathLst>
                <a:path w="1834920" h="1085791">
                  <a:moveTo>
                    <a:pt x="0" y="0"/>
                  </a:moveTo>
                  <a:lnTo>
                    <a:pt x="1834920" y="0"/>
                  </a:lnTo>
                  <a:lnTo>
                    <a:pt x="1834920" y="1085791"/>
                  </a:lnTo>
                  <a:lnTo>
                    <a:pt x="0" y="1085791"/>
                  </a:lnTo>
                  <a:close/>
                </a:path>
              </a:pathLst>
            </a:custGeom>
            <a:blipFill>
              <a:blip r:embed="rId9"/>
              <a:stretch>
                <a:fillRect t="-3770" b="-3770"/>
              </a:stretch>
            </a:blipFill>
          </p:spPr>
          <p:txBody>
            <a:bodyPr/>
            <a:lstStyle/>
            <a:p>
              <a:endParaRPr lang="en-US"/>
            </a:p>
          </p:txBody>
        </p:sp>
      </p:grpSp>
      <p:grpSp>
        <p:nvGrpSpPr>
          <p:cNvPr id="14" name="Group 14"/>
          <p:cNvGrpSpPr/>
          <p:nvPr/>
        </p:nvGrpSpPr>
        <p:grpSpPr>
          <a:xfrm>
            <a:off x="3865078" y="2143211"/>
            <a:ext cx="11223835" cy="1939271"/>
            <a:chOff x="0" y="0"/>
            <a:chExt cx="14965114" cy="2585695"/>
          </a:xfrm>
        </p:grpSpPr>
        <p:sp>
          <p:nvSpPr>
            <p:cNvPr id="15" name="TextBox 15"/>
            <p:cNvSpPr txBox="1"/>
            <p:nvPr/>
          </p:nvSpPr>
          <p:spPr>
            <a:xfrm>
              <a:off x="267391" y="-200025"/>
              <a:ext cx="14697723" cy="2785720"/>
            </a:xfrm>
            <a:prstGeom prst="rect">
              <a:avLst/>
            </a:prstGeom>
          </p:spPr>
          <p:txBody>
            <a:bodyPr lIns="0" tIns="0" rIns="0" bIns="0" rtlCol="0" anchor="t">
              <a:spAutoFit/>
            </a:bodyPr>
            <a:lstStyle/>
            <a:p>
              <a:pPr marL="0" lvl="0" indent="0" algn="l">
                <a:lnSpc>
                  <a:spcPts val="14836"/>
                </a:lnSpc>
                <a:spcBef>
                  <a:spcPct val="0"/>
                </a:spcBef>
              </a:pPr>
              <a:r>
                <a:rPr lang="en-US" sz="12790" b="1">
                  <a:solidFill>
                    <a:srgbClr val="1836B2"/>
                  </a:solidFill>
                  <a:latin typeface="Arial Bold"/>
                  <a:ea typeface="Arial Bold"/>
                  <a:cs typeface="Arial Bold"/>
                  <a:sym typeface="Arial Bold"/>
                </a:rPr>
                <a:t>cơ sở pháp lý</a:t>
              </a:r>
            </a:p>
          </p:txBody>
        </p:sp>
        <p:sp>
          <p:nvSpPr>
            <p:cNvPr id="16" name="TextBox 16"/>
            <p:cNvSpPr txBox="1"/>
            <p:nvPr/>
          </p:nvSpPr>
          <p:spPr>
            <a:xfrm>
              <a:off x="0" y="-200025"/>
              <a:ext cx="14697723" cy="2785720"/>
            </a:xfrm>
            <a:prstGeom prst="rect">
              <a:avLst/>
            </a:prstGeom>
          </p:spPr>
          <p:txBody>
            <a:bodyPr lIns="0" tIns="0" rIns="0" bIns="0" rtlCol="0" anchor="t">
              <a:spAutoFit/>
            </a:bodyPr>
            <a:lstStyle/>
            <a:p>
              <a:pPr marL="0" lvl="0" indent="0" algn="l">
                <a:lnSpc>
                  <a:spcPts val="14836"/>
                </a:lnSpc>
                <a:spcBef>
                  <a:spcPct val="0"/>
                </a:spcBef>
              </a:pPr>
              <a:r>
                <a:rPr lang="en-US" sz="12790" b="1">
                  <a:solidFill>
                    <a:srgbClr val="FDD615"/>
                  </a:solidFill>
                  <a:latin typeface="Arial Bold"/>
                  <a:ea typeface="Arial Bold"/>
                  <a:cs typeface="Arial Bold"/>
                  <a:sym typeface="Arial Bold"/>
                </a:rPr>
                <a:t>cơ sở pháp lý</a:t>
              </a:r>
            </a:p>
          </p:txBody>
        </p:sp>
      </p:grpSp>
      <p:sp>
        <p:nvSpPr>
          <p:cNvPr id="17" name="TextBox 17"/>
          <p:cNvSpPr txBox="1"/>
          <p:nvPr/>
        </p:nvSpPr>
        <p:spPr>
          <a:xfrm>
            <a:off x="1232389" y="4444134"/>
            <a:ext cx="16530122" cy="1114425"/>
          </a:xfrm>
          <a:prstGeom prst="rect">
            <a:avLst/>
          </a:prstGeom>
        </p:spPr>
        <p:txBody>
          <a:bodyPr lIns="0" tIns="0" rIns="0" bIns="0" rtlCol="0" anchor="t">
            <a:spAutoFit/>
          </a:bodyPr>
          <a:lstStyle/>
          <a:p>
            <a:pPr algn="just">
              <a:lnSpc>
                <a:spcPts val="4200"/>
              </a:lnSpc>
            </a:pPr>
            <a:r>
              <a:rPr lang="en-US" sz="3000" b="1">
                <a:solidFill>
                  <a:srgbClr val="234BA1"/>
                </a:solidFill>
                <a:latin typeface="Arial Bold"/>
                <a:ea typeface="Arial Bold"/>
                <a:cs typeface="Arial Bold"/>
                <a:sym typeface="Arial Bold"/>
              </a:rPr>
              <a:t>Thông tư số 15/2023/TT-BLĐTBXH ngày 29/12/2023 của Bộ trưởng Bộ Lao động - Thương binh và Xã hội sửa đổi, bổ sung một số điều của Thông tư số 28/2015/TT-BLĐTBXH</a:t>
            </a:r>
          </a:p>
        </p:txBody>
      </p:sp>
      <p:sp>
        <p:nvSpPr>
          <p:cNvPr id="18" name="Freeform 18"/>
          <p:cNvSpPr/>
          <p:nvPr/>
        </p:nvSpPr>
        <p:spPr>
          <a:xfrm>
            <a:off x="443602" y="6704276"/>
            <a:ext cx="788787" cy="737516"/>
          </a:xfrm>
          <a:custGeom>
            <a:avLst/>
            <a:gdLst/>
            <a:ahLst/>
            <a:cxnLst/>
            <a:rect l="l" t="t" r="r" b="b"/>
            <a:pathLst>
              <a:path w="788787" h="737516">
                <a:moveTo>
                  <a:pt x="0" y="0"/>
                </a:moveTo>
                <a:lnTo>
                  <a:pt x="788787" y="0"/>
                </a:lnTo>
                <a:lnTo>
                  <a:pt x="788787" y="737516"/>
                </a:lnTo>
                <a:lnTo>
                  <a:pt x="0" y="737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9"/>
          <p:cNvSpPr txBox="1"/>
          <p:nvPr/>
        </p:nvSpPr>
        <p:spPr>
          <a:xfrm>
            <a:off x="1211935" y="5920509"/>
            <a:ext cx="16530122" cy="2181225"/>
          </a:xfrm>
          <a:prstGeom prst="rect">
            <a:avLst/>
          </a:prstGeom>
        </p:spPr>
        <p:txBody>
          <a:bodyPr lIns="0" tIns="0" rIns="0" bIns="0" rtlCol="0" anchor="t">
            <a:spAutoFit/>
          </a:bodyPr>
          <a:lstStyle/>
          <a:p>
            <a:pPr algn="just">
              <a:lnSpc>
                <a:spcPts val="4200"/>
              </a:lnSpc>
            </a:pPr>
            <a:r>
              <a:rPr lang="en-US" sz="3000" b="1">
                <a:solidFill>
                  <a:srgbClr val="234BA1"/>
                </a:solidFill>
                <a:latin typeface="Arial Bold"/>
                <a:ea typeface="Arial Bold"/>
                <a:cs typeface="Arial Bold"/>
                <a:sym typeface="Arial Bold"/>
              </a:rPr>
              <a:t>Văn bản hợp nhất số 3305/VBHN-BLĐTBXH ngày 25/07/2024 củaBộlaođộng – Thương binh và xã hội về việc hướng dẫn thực hiện Điều 52 của Luật Việc làm và một số Điều của Nghị định số 28/2015/NĐ-CP ngày 12/3/2015 của Chính phủ quy định chi tiết thi hành một số điều của Luật Việc làm về bảo hiểm thất nghiệp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61547" y="228327"/>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Freeform 7"/>
          <p:cNvSpPr/>
          <p:nvPr/>
        </p:nvSpPr>
        <p:spPr>
          <a:xfrm>
            <a:off x="0" y="5967061"/>
            <a:ext cx="5286664" cy="4940828"/>
          </a:xfrm>
          <a:custGeom>
            <a:avLst/>
            <a:gdLst/>
            <a:ahLst/>
            <a:cxnLst/>
            <a:rect l="l" t="t" r="r" b="b"/>
            <a:pathLst>
              <a:path w="5286664" h="4940828">
                <a:moveTo>
                  <a:pt x="0" y="0"/>
                </a:moveTo>
                <a:lnTo>
                  <a:pt x="5286664" y="0"/>
                </a:lnTo>
                <a:lnTo>
                  <a:pt x="5286664"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1217883" y="4856138"/>
            <a:ext cx="8673154" cy="2221847"/>
            <a:chOff x="0" y="0"/>
            <a:chExt cx="11564205" cy="2962462"/>
          </a:xfrm>
        </p:grpSpPr>
        <p:grpSp>
          <p:nvGrpSpPr>
            <p:cNvPr id="9" name="Group 9"/>
            <p:cNvGrpSpPr/>
            <p:nvPr/>
          </p:nvGrpSpPr>
          <p:grpSpPr>
            <a:xfrm>
              <a:off x="0" y="0"/>
              <a:ext cx="11564205" cy="2962462"/>
              <a:chOff x="0" y="0"/>
              <a:chExt cx="8576781" cy="2197158"/>
            </a:xfrm>
          </p:grpSpPr>
          <p:sp>
            <p:nvSpPr>
              <p:cNvPr id="10" name="Freeform 10"/>
              <p:cNvSpPr/>
              <p:nvPr/>
            </p:nvSpPr>
            <p:spPr>
              <a:xfrm>
                <a:off x="0" y="0"/>
                <a:ext cx="8576781" cy="2197158"/>
              </a:xfrm>
              <a:custGeom>
                <a:avLst/>
                <a:gdLst/>
                <a:ahLst/>
                <a:cxnLst/>
                <a:rect l="l" t="t" r="r" b="b"/>
                <a:pathLst>
                  <a:path w="8576781" h="2197158">
                    <a:moveTo>
                      <a:pt x="8018914" y="2197158"/>
                    </a:moveTo>
                    <a:lnTo>
                      <a:pt x="557867" y="2197158"/>
                    </a:lnTo>
                    <a:cubicBezTo>
                      <a:pt x="249842" y="2197158"/>
                      <a:pt x="0" y="2100826"/>
                      <a:pt x="0" y="1982721"/>
                    </a:cubicBezTo>
                    <a:lnTo>
                      <a:pt x="0" y="215097"/>
                    </a:lnTo>
                    <a:cubicBezTo>
                      <a:pt x="0" y="96332"/>
                      <a:pt x="249842" y="0"/>
                      <a:pt x="557867" y="0"/>
                    </a:cubicBezTo>
                    <a:lnTo>
                      <a:pt x="8018914" y="0"/>
                    </a:lnTo>
                    <a:cubicBezTo>
                      <a:pt x="8326939" y="0"/>
                      <a:pt x="8576781" y="96332"/>
                      <a:pt x="8576781" y="215097"/>
                    </a:cubicBezTo>
                    <a:lnTo>
                      <a:pt x="8576781" y="1982721"/>
                    </a:lnTo>
                    <a:cubicBezTo>
                      <a:pt x="8576781" y="2100826"/>
                      <a:pt x="8326939" y="2197158"/>
                      <a:pt x="8018914" y="2197158"/>
                    </a:cubicBezTo>
                    <a:close/>
                  </a:path>
                </a:pathLst>
              </a:custGeom>
              <a:blipFill>
                <a:blip r:embed="rId7">
                  <a:alphaModFix amt="55000"/>
                </a:blip>
                <a:stretch>
                  <a:fillRect t="-82965" b="-82965"/>
                </a:stretch>
              </a:blipFill>
            </p:spPr>
            <p:txBody>
              <a:bodyPr/>
              <a:lstStyle/>
              <a:p>
                <a:endParaRPr lang="en-US"/>
              </a:p>
            </p:txBody>
          </p:sp>
        </p:grpSp>
        <p:sp>
          <p:nvSpPr>
            <p:cNvPr id="11" name="TextBox 11"/>
            <p:cNvSpPr txBox="1"/>
            <p:nvPr/>
          </p:nvSpPr>
          <p:spPr>
            <a:xfrm>
              <a:off x="307043" y="572123"/>
              <a:ext cx="10950118" cy="1675342"/>
            </a:xfrm>
            <a:prstGeom prst="rect">
              <a:avLst/>
            </a:prstGeom>
          </p:spPr>
          <p:txBody>
            <a:bodyPr lIns="0" tIns="0" rIns="0" bIns="0" rtlCol="0" anchor="t">
              <a:spAutoFit/>
            </a:bodyPr>
            <a:lstStyle/>
            <a:p>
              <a:pPr algn="just">
                <a:lnSpc>
                  <a:spcPts val="4900"/>
                </a:lnSpc>
              </a:pPr>
              <a:r>
                <a:rPr lang="en-US" sz="3500" b="1">
                  <a:solidFill>
                    <a:srgbClr val="000000"/>
                  </a:solidFill>
                  <a:latin typeface="Arial Bold"/>
                  <a:ea typeface="Arial Bold"/>
                  <a:cs typeface="Arial Bold"/>
                  <a:sym typeface="Arial Bold"/>
                </a:rPr>
                <a:t>Là chế độ nhằm bù đắp một phần thu nhập của NLĐ khi bị mất việc làm</a:t>
              </a:r>
            </a:p>
          </p:txBody>
        </p:sp>
      </p:grpSp>
      <p:grpSp>
        <p:nvGrpSpPr>
          <p:cNvPr id="12" name="Group 12"/>
          <p:cNvGrpSpPr/>
          <p:nvPr/>
        </p:nvGrpSpPr>
        <p:grpSpPr>
          <a:xfrm>
            <a:off x="1217883" y="7326552"/>
            <a:ext cx="8673154" cy="2221847"/>
            <a:chOff x="0" y="0"/>
            <a:chExt cx="11564205" cy="2962462"/>
          </a:xfrm>
        </p:grpSpPr>
        <p:grpSp>
          <p:nvGrpSpPr>
            <p:cNvPr id="13" name="Group 13"/>
            <p:cNvGrpSpPr/>
            <p:nvPr/>
          </p:nvGrpSpPr>
          <p:grpSpPr>
            <a:xfrm>
              <a:off x="0" y="0"/>
              <a:ext cx="11564205" cy="2962462"/>
              <a:chOff x="0" y="0"/>
              <a:chExt cx="8576781" cy="2197158"/>
            </a:xfrm>
          </p:grpSpPr>
          <p:sp>
            <p:nvSpPr>
              <p:cNvPr id="14" name="Freeform 14"/>
              <p:cNvSpPr/>
              <p:nvPr/>
            </p:nvSpPr>
            <p:spPr>
              <a:xfrm>
                <a:off x="0" y="0"/>
                <a:ext cx="8576781" cy="2197158"/>
              </a:xfrm>
              <a:custGeom>
                <a:avLst/>
                <a:gdLst/>
                <a:ahLst/>
                <a:cxnLst/>
                <a:rect l="l" t="t" r="r" b="b"/>
                <a:pathLst>
                  <a:path w="8576781" h="2197158">
                    <a:moveTo>
                      <a:pt x="8018914" y="2197158"/>
                    </a:moveTo>
                    <a:lnTo>
                      <a:pt x="557867" y="2197158"/>
                    </a:lnTo>
                    <a:cubicBezTo>
                      <a:pt x="249842" y="2197158"/>
                      <a:pt x="0" y="2100826"/>
                      <a:pt x="0" y="1982721"/>
                    </a:cubicBezTo>
                    <a:lnTo>
                      <a:pt x="0" y="215097"/>
                    </a:lnTo>
                    <a:cubicBezTo>
                      <a:pt x="0" y="96332"/>
                      <a:pt x="249842" y="0"/>
                      <a:pt x="557867" y="0"/>
                    </a:cubicBezTo>
                    <a:lnTo>
                      <a:pt x="8018914" y="0"/>
                    </a:lnTo>
                    <a:cubicBezTo>
                      <a:pt x="8326939" y="0"/>
                      <a:pt x="8576781" y="96332"/>
                      <a:pt x="8576781" y="215097"/>
                    </a:cubicBezTo>
                    <a:lnTo>
                      <a:pt x="8576781" y="1982721"/>
                    </a:lnTo>
                    <a:cubicBezTo>
                      <a:pt x="8576781" y="2100826"/>
                      <a:pt x="8326939" y="2197158"/>
                      <a:pt x="8018914" y="2197158"/>
                    </a:cubicBezTo>
                    <a:close/>
                  </a:path>
                </a:pathLst>
              </a:custGeom>
              <a:blipFill>
                <a:blip r:embed="rId7">
                  <a:alphaModFix amt="55000"/>
                </a:blip>
                <a:stretch>
                  <a:fillRect t="-82965" b="-82965"/>
                </a:stretch>
              </a:blipFill>
            </p:spPr>
            <p:txBody>
              <a:bodyPr/>
              <a:lstStyle/>
              <a:p>
                <a:endParaRPr lang="en-US"/>
              </a:p>
            </p:txBody>
          </p:sp>
        </p:grpSp>
        <p:sp>
          <p:nvSpPr>
            <p:cNvPr id="15" name="TextBox 15"/>
            <p:cNvSpPr txBox="1"/>
            <p:nvPr/>
          </p:nvSpPr>
          <p:spPr>
            <a:xfrm>
              <a:off x="198735" y="159373"/>
              <a:ext cx="11166735" cy="2500842"/>
            </a:xfrm>
            <a:prstGeom prst="rect">
              <a:avLst/>
            </a:prstGeom>
          </p:spPr>
          <p:txBody>
            <a:bodyPr lIns="0" tIns="0" rIns="0" bIns="0" rtlCol="0" anchor="t">
              <a:spAutoFit/>
            </a:bodyPr>
            <a:lstStyle/>
            <a:p>
              <a:pPr algn="just">
                <a:lnSpc>
                  <a:spcPts val="4900"/>
                </a:lnSpc>
              </a:pPr>
              <a:r>
                <a:rPr lang="en-US" sz="3500" b="1">
                  <a:solidFill>
                    <a:srgbClr val="000000"/>
                  </a:solidFill>
                  <a:latin typeface="Arial Bold"/>
                  <a:ea typeface="Arial Bold"/>
                  <a:cs typeface="Arial Bold"/>
                  <a:sym typeface="Arial Bold"/>
                </a:rPr>
                <a:t>Là chế độ hỗ trợ NLĐ học nghề, duy trì việc làm, tìm việc làm trên cơ sở đóng vào Quỹ bảo hiểm thất nghiệp</a:t>
              </a:r>
            </a:p>
          </p:txBody>
        </p:sp>
      </p:grpSp>
      <p:grpSp>
        <p:nvGrpSpPr>
          <p:cNvPr id="16" name="Group 16"/>
          <p:cNvGrpSpPr/>
          <p:nvPr/>
        </p:nvGrpSpPr>
        <p:grpSpPr>
          <a:xfrm>
            <a:off x="10521162" y="4856138"/>
            <a:ext cx="2939188" cy="4692260"/>
            <a:chOff x="0" y="0"/>
            <a:chExt cx="816338" cy="1303240"/>
          </a:xfrm>
        </p:grpSpPr>
        <p:sp>
          <p:nvSpPr>
            <p:cNvPr id="17" name="Freeform 17"/>
            <p:cNvSpPr/>
            <p:nvPr/>
          </p:nvSpPr>
          <p:spPr>
            <a:xfrm>
              <a:off x="0" y="0"/>
              <a:ext cx="816337" cy="1303240"/>
            </a:xfrm>
            <a:custGeom>
              <a:avLst/>
              <a:gdLst/>
              <a:ahLst/>
              <a:cxnLst/>
              <a:rect l="l" t="t" r="r" b="b"/>
              <a:pathLst>
                <a:path w="816337" h="1303240">
                  <a:moveTo>
                    <a:pt x="0" y="0"/>
                  </a:moveTo>
                  <a:lnTo>
                    <a:pt x="816337" y="0"/>
                  </a:lnTo>
                  <a:lnTo>
                    <a:pt x="816337" y="1303240"/>
                  </a:lnTo>
                  <a:lnTo>
                    <a:pt x="0" y="1303240"/>
                  </a:lnTo>
                  <a:close/>
                </a:path>
              </a:pathLst>
            </a:custGeom>
            <a:blipFill>
              <a:blip r:embed="rId8"/>
              <a:stretch>
                <a:fillRect l="-68036" r="-68036"/>
              </a:stretch>
            </a:blipFill>
          </p:spPr>
          <p:txBody>
            <a:bodyPr/>
            <a:lstStyle/>
            <a:p>
              <a:endParaRPr lang="en-US"/>
            </a:p>
          </p:txBody>
        </p:sp>
      </p:grpSp>
      <p:grpSp>
        <p:nvGrpSpPr>
          <p:cNvPr id="18" name="Group 18"/>
          <p:cNvGrpSpPr/>
          <p:nvPr/>
        </p:nvGrpSpPr>
        <p:grpSpPr>
          <a:xfrm>
            <a:off x="561546" y="1467611"/>
            <a:ext cx="13459253" cy="2449412"/>
            <a:chOff x="0" y="0"/>
            <a:chExt cx="16072077" cy="3265882"/>
          </a:xfrm>
        </p:grpSpPr>
        <p:sp>
          <p:nvSpPr>
            <p:cNvPr id="19" name="TextBox 19"/>
            <p:cNvSpPr txBox="1"/>
            <p:nvPr/>
          </p:nvSpPr>
          <p:spPr>
            <a:xfrm>
              <a:off x="0" y="-123825"/>
              <a:ext cx="16072077" cy="3302212"/>
            </a:xfrm>
            <a:prstGeom prst="rect">
              <a:avLst/>
            </a:prstGeom>
          </p:spPr>
          <p:txBody>
            <a:bodyPr lIns="0" tIns="0" rIns="0" bIns="0" rtlCol="0" anchor="t">
              <a:spAutoFit/>
            </a:bodyPr>
            <a:lstStyle/>
            <a:p>
              <a:pPr algn="l">
                <a:lnSpc>
                  <a:spcPts val="9280"/>
                </a:lnSpc>
              </a:pPr>
              <a:r>
                <a:rPr lang="en-US" sz="8000" b="1">
                  <a:solidFill>
                    <a:srgbClr val="FFFFFF"/>
                  </a:solidFill>
                  <a:latin typeface="Arial Bold"/>
                  <a:ea typeface="Arial Bold"/>
                  <a:cs typeface="Arial Bold"/>
                  <a:sym typeface="Arial Bold"/>
                </a:rPr>
                <a:t>QUY ĐỊNH </a:t>
              </a:r>
            </a:p>
            <a:p>
              <a:pPr marL="0" lvl="0" indent="0" algn="l">
                <a:lnSpc>
                  <a:spcPts val="9280"/>
                </a:lnSpc>
                <a:spcBef>
                  <a:spcPct val="0"/>
                </a:spcBef>
              </a:pPr>
              <a:r>
                <a:rPr lang="en-US" sz="8000" b="1">
                  <a:solidFill>
                    <a:srgbClr val="FFFFFF"/>
                  </a:solidFill>
                  <a:latin typeface="Arial Bold"/>
                  <a:ea typeface="Arial Bold"/>
                  <a:cs typeface="Arial Bold"/>
                  <a:sym typeface="Arial Bold"/>
                </a:rPr>
                <a:t>BẢO HIỂM THẤT NGHIỆP</a:t>
              </a:r>
            </a:p>
          </p:txBody>
        </p:sp>
        <p:sp>
          <p:nvSpPr>
            <p:cNvPr id="20" name="TextBox 20"/>
            <p:cNvSpPr txBox="1"/>
            <p:nvPr/>
          </p:nvSpPr>
          <p:spPr>
            <a:xfrm>
              <a:off x="0" y="-36330"/>
              <a:ext cx="16072077" cy="3302212"/>
            </a:xfrm>
            <a:prstGeom prst="rect">
              <a:avLst/>
            </a:prstGeom>
          </p:spPr>
          <p:txBody>
            <a:bodyPr lIns="0" tIns="0" rIns="0" bIns="0" rtlCol="0" anchor="t">
              <a:spAutoFit/>
            </a:bodyPr>
            <a:lstStyle/>
            <a:p>
              <a:pPr algn="l">
                <a:lnSpc>
                  <a:spcPts val="9280"/>
                </a:lnSpc>
              </a:pPr>
              <a:r>
                <a:rPr lang="en-US" sz="8000" b="1" dirty="0">
                  <a:solidFill>
                    <a:srgbClr val="234BA1"/>
                  </a:solidFill>
                  <a:latin typeface="Arial Bold"/>
                  <a:ea typeface="Arial Bold"/>
                  <a:cs typeface="Arial Bold"/>
                  <a:sym typeface="Arial Bold"/>
                </a:rPr>
                <a:t>QUY </a:t>
              </a:r>
              <a:r>
                <a:rPr lang="en-US" sz="8000" b="1" dirty="0" err="1">
                  <a:solidFill>
                    <a:srgbClr val="234BA1"/>
                  </a:solidFill>
                  <a:latin typeface="Arial Bold"/>
                  <a:ea typeface="Arial Bold"/>
                  <a:cs typeface="Arial Bold"/>
                  <a:sym typeface="Arial Bold"/>
                </a:rPr>
                <a:t>ĐỊNH</a:t>
              </a:r>
              <a:r>
                <a:rPr lang="en-US" sz="8000" b="1" dirty="0">
                  <a:solidFill>
                    <a:srgbClr val="234BA1"/>
                  </a:solidFill>
                  <a:latin typeface="Arial Bold"/>
                  <a:ea typeface="Arial Bold"/>
                  <a:cs typeface="Arial Bold"/>
                  <a:sym typeface="Arial Bold"/>
                </a:rPr>
                <a:t> </a:t>
              </a:r>
            </a:p>
            <a:p>
              <a:pPr marL="0" lvl="0" indent="0" algn="l">
                <a:lnSpc>
                  <a:spcPts val="9280"/>
                </a:lnSpc>
                <a:spcBef>
                  <a:spcPct val="0"/>
                </a:spcBef>
              </a:pPr>
              <a:r>
                <a:rPr lang="en-US" sz="8000" b="1" dirty="0" err="1">
                  <a:solidFill>
                    <a:srgbClr val="234BA1"/>
                  </a:solidFill>
                  <a:latin typeface="Arial Bold"/>
                  <a:ea typeface="Arial Bold"/>
                  <a:cs typeface="Arial Bold"/>
                  <a:sym typeface="Arial Bold"/>
                </a:rPr>
                <a:t>BẢO</a:t>
              </a:r>
              <a:r>
                <a:rPr lang="en-US" sz="8000" b="1" dirty="0">
                  <a:solidFill>
                    <a:srgbClr val="234BA1"/>
                  </a:solidFill>
                  <a:latin typeface="Arial Bold"/>
                  <a:ea typeface="Arial Bold"/>
                  <a:cs typeface="Arial Bold"/>
                  <a:sym typeface="Arial Bold"/>
                </a:rPr>
                <a:t> </a:t>
              </a:r>
              <a:r>
                <a:rPr lang="en-US" sz="8000" b="1" dirty="0" err="1">
                  <a:solidFill>
                    <a:srgbClr val="234BA1"/>
                  </a:solidFill>
                  <a:latin typeface="Arial Bold"/>
                  <a:ea typeface="Arial Bold"/>
                  <a:cs typeface="Arial Bold"/>
                  <a:sym typeface="Arial Bold"/>
                </a:rPr>
                <a:t>HIỂM</a:t>
              </a:r>
              <a:r>
                <a:rPr lang="en-US" sz="8000" b="1" dirty="0">
                  <a:solidFill>
                    <a:srgbClr val="234BA1"/>
                  </a:solidFill>
                  <a:latin typeface="Arial Bold"/>
                  <a:ea typeface="Arial Bold"/>
                  <a:cs typeface="Arial Bold"/>
                  <a:sym typeface="Arial Bold"/>
                </a:rPr>
                <a:t> </a:t>
              </a:r>
              <a:r>
                <a:rPr lang="en-US" sz="8000" b="1" dirty="0" err="1">
                  <a:solidFill>
                    <a:srgbClr val="234BA1"/>
                  </a:solidFill>
                  <a:latin typeface="Arial Bold"/>
                  <a:ea typeface="Arial Bold"/>
                  <a:cs typeface="Arial Bold"/>
                  <a:sym typeface="Arial Bold"/>
                </a:rPr>
                <a:t>THẤT</a:t>
              </a:r>
              <a:r>
                <a:rPr lang="en-US" sz="8000" b="1" dirty="0">
                  <a:solidFill>
                    <a:srgbClr val="234BA1"/>
                  </a:solidFill>
                  <a:latin typeface="Arial Bold"/>
                  <a:ea typeface="Arial Bold"/>
                  <a:cs typeface="Arial Bold"/>
                  <a:sym typeface="Arial Bold"/>
                </a:rPr>
                <a:t> </a:t>
              </a:r>
              <a:r>
                <a:rPr lang="en-US" sz="8000" b="1" dirty="0" err="1">
                  <a:solidFill>
                    <a:srgbClr val="234BA1"/>
                  </a:solidFill>
                  <a:latin typeface="Arial Bold"/>
                  <a:ea typeface="Arial Bold"/>
                  <a:cs typeface="Arial Bold"/>
                  <a:sym typeface="Arial Bold"/>
                </a:rPr>
                <a:t>NGHIỆP</a:t>
              </a:r>
              <a:endParaRPr lang="en-US" sz="8000" b="1" dirty="0">
                <a:solidFill>
                  <a:srgbClr val="234BA1"/>
                </a:solidFill>
                <a:latin typeface="Arial Bold"/>
                <a:ea typeface="Arial Bold"/>
                <a:cs typeface="Arial Bold"/>
                <a:sym typeface="Arial Bold"/>
              </a:endParaRPr>
            </a:p>
          </p:txBody>
        </p:sp>
      </p:grpSp>
      <p:grpSp>
        <p:nvGrpSpPr>
          <p:cNvPr id="21" name="Group 21"/>
          <p:cNvGrpSpPr/>
          <p:nvPr/>
        </p:nvGrpSpPr>
        <p:grpSpPr>
          <a:xfrm>
            <a:off x="13870229" y="4856138"/>
            <a:ext cx="2939188" cy="4692260"/>
            <a:chOff x="0" y="0"/>
            <a:chExt cx="816338" cy="1303240"/>
          </a:xfrm>
        </p:grpSpPr>
        <p:sp>
          <p:nvSpPr>
            <p:cNvPr id="22" name="Freeform 22"/>
            <p:cNvSpPr/>
            <p:nvPr/>
          </p:nvSpPr>
          <p:spPr>
            <a:xfrm>
              <a:off x="0" y="0"/>
              <a:ext cx="816337" cy="1303240"/>
            </a:xfrm>
            <a:custGeom>
              <a:avLst/>
              <a:gdLst/>
              <a:ahLst/>
              <a:cxnLst/>
              <a:rect l="l" t="t" r="r" b="b"/>
              <a:pathLst>
                <a:path w="816337" h="1303240">
                  <a:moveTo>
                    <a:pt x="0" y="0"/>
                  </a:moveTo>
                  <a:lnTo>
                    <a:pt x="816337" y="0"/>
                  </a:lnTo>
                  <a:lnTo>
                    <a:pt x="816337" y="1303240"/>
                  </a:lnTo>
                  <a:lnTo>
                    <a:pt x="0" y="1303240"/>
                  </a:lnTo>
                  <a:close/>
                </a:path>
              </a:pathLst>
            </a:custGeom>
            <a:blipFill>
              <a:blip r:embed="rId9"/>
              <a:stretch>
                <a:fillRect l="-73724" r="-73724"/>
              </a:stretch>
            </a:blipFill>
          </p:spPr>
          <p:txBody>
            <a:bodyPr/>
            <a:lstStyle/>
            <a:p>
              <a:endParaRPr lang="en-US"/>
            </a:p>
          </p:txBody>
        </p:sp>
      </p:grpSp>
      <p:grpSp>
        <p:nvGrpSpPr>
          <p:cNvPr id="23" name="Group 23"/>
          <p:cNvGrpSpPr/>
          <p:nvPr/>
        </p:nvGrpSpPr>
        <p:grpSpPr>
          <a:xfrm>
            <a:off x="11365909" y="4096476"/>
            <a:ext cx="1249696" cy="1249696"/>
            <a:chOff x="0" y="0"/>
            <a:chExt cx="1666261" cy="1666261"/>
          </a:xfrm>
        </p:grpSpPr>
        <p:grpSp>
          <p:nvGrpSpPr>
            <p:cNvPr id="24" name="Group 24"/>
            <p:cNvGrpSpPr/>
            <p:nvPr/>
          </p:nvGrpSpPr>
          <p:grpSpPr>
            <a:xfrm>
              <a:off x="0" y="0"/>
              <a:ext cx="1666261" cy="166626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6DB8"/>
              </a:solidFill>
            </p:spPr>
            <p:txBody>
              <a:bodyPr/>
              <a:lstStyle/>
              <a:p>
                <a:endParaRPr lang="en-US"/>
              </a:p>
            </p:txBody>
          </p:sp>
          <p:sp>
            <p:nvSpPr>
              <p:cNvPr id="26" name="TextBox 26"/>
              <p:cNvSpPr txBox="1"/>
              <p:nvPr/>
            </p:nvSpPr>
            <p:spPr>
              <a:xfrm>
                <a:off x="76200" y="19050"/>
                <a:ext cx="660400" cy="717550"/>
              </a:xfrm>
              <a:prstGeom prst="rect">
                <a:avLst/>
              </a:prstGeom>
            </p:spPr>
            <p:txBody>
              <a:bodyPr lIns="50800" tIns="50800" rIns="50800" bIns="50800" rtlCol="0" anchor="ctr"/>
              <a:lstStyle/>
              <a:p>
                <a:pPr algn="ctr">
                  <a:lnSpc>
                    <a:spcPts val="3500"/>
                  </a:lnSpc>
                </a:pPr>
                <a:endParaRPr/>
              </a:p>
            </p:txBody>
          </p:sp>
        </p:grpSp>
        <p:sp>
          <p:nvSpPr>
            <p:cNvPr id="27" name="Freeform 27"/>
            <p:cNvSpPr/>
            <p:nvPr/>
          </p:nvSpPr>
          <p:spPr>
            <a:xfrm rot="5400000">
              <a:off x="589784" y="469320"/>
              <a:ext cx="486693" cy="727621"/>
            </a:xfrm>
            <a:custGeom>
              <a:avLst/>
              <a:gdLst/>
              <a:ahLst/>
              <a:cxnLst/>
              <a:rect l="l" t="t" r="r" b="b"/>
              <a:pathLst>
                <a:path w="486693" h="727621">
                  <a:moveTo>
                    <a:pt x="0" y="0"/>
                  </a:moveTo>
                  <a:lnTo>
                    <a:pt x="486693" y="0"/>
                  </a:lnTo>
                  <a:lnTo>
                    <a:pt x="486693" y="727621"/>
                  </a:lnTo>
                  <a:lnTo>
                    <a:pt x="0" y="727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8" name="Group 28"/>
          <p:cNvGrpSpPr/>
          <p:nvPr/>
        </p:nvGrpSpPr>
        <p:grpSpPr>
          <a:xfrm>
            <a:off x="14714976" y="4096476"/>
            <a:ext cx="1249696" cy="1249696"/>
            <a:chOff x="0" y="0"/>
            <a:chExt cx="1666261" cy="1666261"/>
          </a:xfrm>
        </p:grpSpPr>
        <p:grpSp>
          <p:nvGrpSpPr>
            <p:cNvPr id="29" name="Group 29"/>
            <p:cNvGrpSpPr/>
            <p:nvPr/>
          </p:nvGrpSpPr>
          <p:grpSpPr>
            <a:xfrm>
              <a:off x="0" y="0"/>
              <a:ext cx="1666261" cy="1666261"/>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6DB8"/>
              </a:solidFill>
            </p:spPr>
            <p:txBody>
              <a:bodyPr/>
              <a:lstStyle/>
              <a:p>
                <a:endParaRPr lang="en-US"/>
              </a:p>
            </p:txBody>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3500"/>
                  </a:lnSpc>
                </a:pPr>
                <a:endParaRPr/>
              </a:p>
            </p:txBody>
          </p:sp>
        </p:grpSp>
        <p:sp>
          <p:nvSpPr>
            <p:cNvPr id="32" name="Freeform 32"/>
            <p:cNvSpPr/>
            <p:nvPr/>
          </p:nvSpPr>
          <p:spPr>
            <a:xfrm rot="5400000">
              <a:off x="589784" y="469320"/>
              <a:ext cx="486693" cy="727621"/>
            </a:xfrm>
            <a:custGeom>
              <a:avLst/>
              <a:gdLst/>
              <a:ahLst/>
              <a:cxnLst/>
              <a:rect l="l" t="t" r="r" b="b"/>
              <a:pathLst>
                <a:path w="486693" h="727621">
                  <a:moveTo>
                    <a:pt x="0" y="0"/>
                  </a:moveTo>
                  <a:lnTo>
                    <a:pt x="486693" y="0"/>
                  </a:lnTo>
                  <a:lnTo>
                    <a:pt x="486693" y="727621"/>
                  </a:lnTo>
                  <a:lnTo>
                    <a:pt x="0" y="727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33" name="Group 33"/>
          <p:cNvGrpSpPr/>
          <p:nvPr/>
        </p:nvGrpSpPr>
        <p:grpSpPr>
          <a:xfrm>
            <a:off x="343034" y="5529636"/>
            <a:ext cx="874849" cy="874849"/>
            <a:chOff x="0" y="0"/>
            <a:chExt cx="1166466" cy="1166466"/>
          </a:xfrm>
        </p:grpSpPr>
        <p:grpSp>
          <p:nvGrpSpPr>
            <p:cNvPr id="34" name="Group 34"/>
            <p:cNvGrpSpPr/>
            <p:nvPr/>
          </p:nvGrpSpPr>
          <p:grpSpPr>
            <a:xfrm>
              <a:off x="0" y="0"/>
              <a:ext cx="1166466" cy="1166466"/>
              <a:chOff x="0" y="0"/>
              <a:chExt cx="230413" cy="230413"/>
            </a:xfrm>
          </p:grpSpPr>
          <p:sp>
            <p:nvSpPr>
              <p:cNvPr id="35" name="Freeform 35"/>
              <p:cNvSpPr/>
              <p:nvPr/>
            </p:nvSpPr>
            <p:spPr>
              <a:xfrm>
                <a:off x="0" y="0"/>
                <a:ext cx="230413" cy="230413"/>
              </a:xfrm>
              <a:custGeom>
                <a:avLst/>
                <a:gdLst/>
                <a:ahLst/>
                <a:cxnLst/>
                <a:rect l="l" t="t" r="r" b="b"/>
                <a:pathLst>
                  <a:path w="230413" h="230413">
                    <a:moveTo>
                      <a:pt x="0" y="0"/>
                    </a:moveTo>
                    <a:lnTo>
                      <a:pt x="230413" y="0"/>
                    </a:lnTo>
                    <a:lnTo>
                      <a:pt x="230413" y="230413"/>
                    </a:lnTo>
                    <a:lnTo>
                      <a:pt x="0" y="230413"/>
                    </a:lnTo>
                    <a:close/>
                  </a:path>
                </a:pathLst>
              </a:custGeom>
              <a:solidFill>
                <a:srgbClr val="086DB8"/>
              </a:solidFill>
            </p:spPr>
            <p:txBody>
              <a:bodyPr/>
              <a:lstStyle/>
              <a:p>
                <a:endParaRPr lang="en-US"/>
              </a:p>
            </p:txBody>
          </p:sp>
          <p:sp>
            <p:nvSpPr>
              <p:cNvPr id="36" name="TextBox 36"/>
              <p:cNvSpPr txBox="1"/>
              <p:nvPr/>
            </p:nvSpPr>
            <p:spPr>
              <a:xfrm>
                <a:off x="0" y="-57150"/>
                <a:ext cx="230413" cy="287563"/>
              </a:xfrm>
              <a:prstGeom prst="rect">
                <a:avLst/>
              </a:prstGeom>
            </p:spPr>
            <p:txBody>
              <a:bodyPr lIns="50800" tIns="50800" rIns="50800" bIns="50800" rtlCol="0" anchor="ctr"/>
              <a:lstStyle/>
              <a:p>
                <a:pPr algn="ctr">
                  <a:lnSpc>
                    <a:spcPts val="3500"/>
                  </a:lnSpc>
                </a:pPr>
                <a:endParaRPr/>
              </a:p>
            </p:txBody>
          </p:sp>
        </p:grpSp>
        <p:sp>
          <p:nvSpPr>
            <p:cNvPr id="37" name="Freeform 37"/>
            <p:cNvSpPr/>
            <p:nvPr/>
          </p:nvSpPr>
          <p:spPr>
            <a:xfrm>
              <a:off x="388214" y="291674"/>
              <a:ext cx="390037" cy="583118"/>
            </a:xfrm>
            <a:custGeom>
              <a:avLst/>
              <a:gdLst/>
              <a:ahLst/>
              <a:cxnLst/>
              <a:rect l="l" t="t" r="r" b="b"/>
              <a:pathLst>
                <a:path w="390037" h="583118">
                  <a:moveTo>
                    <a:pt x="0" y="0"/>
                  </a:moveTo>
                  <a:lnTo>
                    <a:pt x="390037" y="0"/>
                  </a:lnTo>
                  <a:lnTo>
                    <a:pt x="390037" y="583118"/>
                  </a:lnTo>
                  <a:lnTo>
                    <a:pt x="0" y="5831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38" name="Group 38"/>
          <p:cNvGrpSpPr/>
          <p:nvPr/>
        </p:nvGrpSpPr>
        <p:grpSpPr>
          <a:xfrm>
            <a:off x="343034" y="8000050"/>
            <a:ext cx="874849" cy="874849"/>
            <a:chOff x="0" y="0"/>
            <a:chExt cx="1166466" cy="1166466"/>
          </a:xfrm>
        </p:grpSpPr>
        <p:grpSp>
          <p:nvGrpSpPr>
            <p:cNvPr id="39" name="Group 39"/>
            <p:cNvGrpSpPr/>
            <p:nvPr/>
          </p:nvGrpSpPr>
          <p:grpSpPr>
            <a:xfrm>
              <a:off x="0" y="0"/>
              <a:ext cx="1166466" cy="1166466"/>
              <a:chOff x="0" y="0"/>
              <a:chExt cx="230413" cy="230413"/>
            </a:xfrm>
          </p:grpSpPr>
          <p:sp>
            <p:nvSpPr>
              <p:cNvPr id="40" name="Freeform 40"/>
              <p:cNvSpPr/>
              <p:nvPr/>
            </p:nvSpPr>
            <p:spPr>
              <a:xfrm>
                <a:off x="0" y="0"/>
                <a:ext cx="230413" cy="230413"/>
              </a:xfrm>
              <a:custGeom>
                <a:avLst/>
                <a:gdLst/>
                <a:ahLst/>
                <a:cxnLst/>
                <a:rect l="l" t="t" r="r" b="b"/>
                <a:pathLst>
                  <a:path w="230413" h="230413">
                    <a:moveTo>
                      <a:pt x="0" y="0"/>
                    </a:moveTo>
                    <a:lnTo>
                      <a:pt x="230413" y="0"/>
                    </a:lnTo>
                    <a:lnTo>
                      <a:pt x="230413" y="230413"/>
                    </a:lnTo>
                    <a:lnTo>
                      <a:pt x="0" y="230413"/>
                    </a:lnTo>
                    <a:close/>
                  </a:path>
                </a:pathLst>
              </a:custGeom>
              <a:solidFill>
                <a:srgbClr val="086DB8"/>
              </a:solidFill>
            </p:spPr>
            <p:txBody>
              <a:bodyPr/>
              <a:lstStyle/>
              <a:p>
                <a:endParaRPr lang="en-US"/>
              </a:p>
            </p:txBody>
          </p:sp>
          <p:sp>
            <p:nvSpPr>
              <p:cNvPr id="41" name="TextBox 41"/>
              <p:cNvSpPr txBox="1"/>
              <p:nvPr/>
            </p:nvSpPr>
            <p:spPr>
              <a:xfrm>
                <a:off x="0" y="-57150"/>
                <a:ext cx="230413" cy="287563"/>
              </a:xfrm>
              <a:prstGeom prst="rect">
                <a:avLst/>
              </a:prstGeom>
            </p:spPr>
            <p:txBody>
              <a:bodyPr lIns="50800" tIns="50800" rIns="50800" bIns="50800" rtlCol="0" anchor="ctr"/>
              <a:lstStyle/>
              <a:p>
                <a:pPr algn="ctr">
                  <a:lnSpc>
                    <a:spcPts val="3500"/>
                  </a:lnSpc>
                </a:pPr>
                <a:endParaRPr/>
              </a:p>
            </p:txBody>
          </p:sp>
        </p:grpSp>
        <p:sp>
          <p:nvSpPr>
            <p:cNvPr id="42" name="Freeform 42"/>
            <p:cNvSpPr/>
            <p:nvPr/>
          </p:nvSpPr>
          <p:spPr>
            <a:xfrm>
              <a:off x="388214" y="291674"/>
              <a:ext cx="390037" cy="583118"/>
            </a:xfrm>
            <a:custGeom>
              <a:avLst/>
              <a:gdLst/>
              <a:ahLst/>
              <a:cxnLst/>
              <a:rect l="l" t="t" r="r" b="b"/>
              <a:pathLst>
                <a:path w="390037" h="583118">
                  <a:moveTo>
                    <a:pt x="0" y="0"/>
                  </a:moveTo>
                  <a:lnTo>
                    <a:pt x="390037" y="0"/>
                  </a:lnTo>
                  <a:lnTo>
                    <a:pt x="390037" y="583118"/>
                  </a:lnTo>
                  <a:lnTo>
                    <a:pt x="0" y="5831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28600" y="254751"/>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Freeform 7"/>
          <p:cNvSpPr/>
          <p:nvPr/>
        </p:nvSpPr>
        <p:spPr>
          <a:xfrm>
            <a:off x="-295376" y="5637278"/>
            <a:ext cx="5286664" cy="4940828"/>
          </a:xfrm>
          <a:custGeom>
            <a:avLst/>
            <a:gdLst/>
            <a:ahLst/>
            <a:cxnLst/>
            <a:rect l="l" t="t" r="r" b="b"/>
            <a:pathLst>
              <a:path w="5286664" h="4940828">
                <a:moveTo>
                  <a:pt x="0" y="0"/>
                </a:moveTo>
                <a:lnTo>
                  <a:pt x="5286663" y="0"/>
                </a:lnTo>
                <a:lnTo>
                  <a:pt x="5286663"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1611592" y="4447475"/>
            <a:ext cx="20535979" cy="5355372"/>
            <a:chOff x="0" y="0"/>
            <a:chExt cx="20307791" cy="5295866"/>
          </a:xfrm>
        </p:grpSpPr>
        <p:sp>
          <p:nvSpPr>
            <p:cNvPr id="9" name="Freeform 9"/>
            <p:cNvSpPr/>
            <p:nvPr/>
          </p:nvSpPr>
          <p:spPr>
            <a:xfrm>
              <a:off x="0" y="0"/>
              <a:ext cx="20307791" cy="5295866"/>
            </a:xfrm>
            <a:custGeom>
              <a:avLst/>
              <a:gdLst/>
              <a:ahLst/>
              <a:cxnLst/>
              <a:rect l="l" t="t" r="r" b="b"/>
              <a:pathLst>
                <a:path w="20307791" h="5295866">
                  <a:moveTo>
                    <a:pt x="18986894" y="5295866"/>
                  </a:moveTo>
                  <a:lnTo>
                    <a:pt x="1320898" y="5295866"/>
                  </a:lnTo>
                  <a:cubicBezTo>
                    <a:pt x="591568" y="5295866"/>
                    <a:pt x="0" y="5063675"/>
                    <a:pt x="0" y="4779002"/>
                  </a:cubicBezTo>
                  <a:lnTo>
                    <a:pt x="0" y="518454"/>
                  </a:lnTo>
                  <a:cubicBezTo>
                    <a:pt x="0" y="232191"/>
                    <a:pt x="591568" y="0"/>
                    <a:pt x="1320898" y="0"/>
                  </a:cubicBezTo>
                  <a:lnTo>
                    <a:pt x="18986894" y="0"/>
                  </a:lnTo>
                  <a:cubicBezTo>
                    <a:pt x="19716224" y="0"/>
                    <a:pt x="20307791" y="232191"/>
                    <a:pt x="20307791" y="518454"/>
                  </a:cubicBezTo>
                  <a:lnTo>
                    <a:pt x="20307791" y="4779002"/>
                  </a:lnTo>
                  <a:cubicBezTo>
                    <a:pt x="20307791" y="5063675"/>
                    <a:pt x="19716224" y="5295866"/>
                    <a:pt x="18986894" y="5295866"/>
                  </a:cubicBezTo>
                  <a:close/>
                </a:path>
              </a:pathLst>
            </a:custGeom>
            <a:blipFill>
              <a:blip r:embed="rId7">
                <a:alphaModFix amt="40000"/>
              </a:blip>
              <a:stretch>
                <a:fillRect t="-80617" b="-80617"/>
              </a:stretch>
            </a:blipFill>
          </p:spPr>
          <p:txBody>
            <a:bodyPr/>
            <a:lstStyle/>
            <a:p>
              <a:endParaRPr lang="en-US"/>
            </a:p>
          </p:txBody>
        </p:sp>
      </p:grpSp>
      <p:sp>
        <p:nvSpPr>
          <p:cNvPr id="10" name="Freeform 10"/>
          <p:cNvSpPr/>
          <p:nvPr/>
        </p:nvSpPr>
        <p:spPr>
          <a:xfrm>
            <a:off x="12573000" y="0"/>
            <a:ext cx="5715000" cy="4484330"/>
          </a:xfrm>
          <a:custGeom>
            <a:avLst/>
            <a:gdLst/>
            <a:ahLst/>
            <a:cxnLst/>
            <a:rect l="l" t="t" r="r" b="b"/>
            <a:pathLst>
              <a:path w="5547428" h="4306002">
                <a:moveTo>
                  <a:pt x="0" y="0"/>
                </a:moveTo>
                <a:lnTo>
                  <a:pt x="5547428" y="0"/>
                </a:lnTo>
                <a:lnTo>
                  <a:pt x="5547428" y="4306002"/>
                </a:lnTo>
                <a:lnTo>
                  <a:pt x="0" y="4306002"/>
                </a:lnTo>
                <a:lnTo>
                  <a:pt x="0" y="0"/>
                </a:lnTo>
                <a:close/>
              </a:path>
            </a:pathLst>
          </a:custGeom>
          <a:blipFill>
            <a:blip r:embed="rId8"/>
            <a:stretch>
              <a:fillRect l="-20044" r="-12358"/>
            </a:stretch>
          </a:blipFill>
        </p:spPr>
        <p:txBody>
          <a:bodyPr/>
          <a:lstStyle/>
          <a:p>
            <a:endParaRPr lang="en-US"/>
          </a:p>
        </p:txBody>
      </p:sp>
      <p:grpSp>
        <p:nvGrpSpPr>
          <p:cNvPr id="11" name="Group 11"/>
          <p:cNvGrpSpPr/>
          <p:nvPr/>
        </p:nvGrpSpPr>
        <p:grpSpPr>
          <a:xfrm>
            <a:off x="457200" y="1535759"/>
            <a:ext cx="11898110" cy="2375991"/>
            <a:chOff x="0" y="-123825"/>
            <a:chExt cx="15184347" cy="3167987"/>
          </a:xfrm>
        </p:grpSpPr>
        <p:sp>
          <p:nvSpPr>
            <p:cNvPr id="12" name="TextBox 12"/>
            <p:cNvSpPr txBox="1"/>
            <p:nvPr/>
          </p:nvSpPr>
          <p:spPr>
            <a:xfrm>
              <a:off x="0" y="-123825"/>
              <a:ext cx="15184347" cy="3126656"/>
            </a:xfrm>
            <a:prstGeom prst="rect">
              <a:avLst/>
            </a:prstGeom>
          </p:spPr>
          <p:txBody>
            <a:bodyPr lIns="0" tIns="0" rIns="0" bIns="0" rtlCol="0" anchor="t">
              <a:spAutoFit/>
            </a:bodyPr>
            <a:lstStyle/>
            <a:p>
              <a:pPr algn="r">
                <a:lnSpc>
                  <a:spcPts val="8767"/>
                </a:lnSpc>
              </a:pPr>
              <a:r>
                <a:rPr lang="en-US" sz="7558" b="1">
                  <a:solidFill>
                    <a:srgbClr val="FFFFFF"/>
                  </a:solidFill>
                  <a:latin typeface="Arial Bold"/>
                  <a:ea typeface="Arial Bold"/>
                  <a:cs typeface="Arial Bold"/>
                  <a:sym typeface="Arial Bold"/>
                </a:rPr>
                <a:t>NGUYÊN TẮC </a:t>
              </a:r>
            </a:p>
            <a:p>
              <a:pPr marL="0" lvl="0" indent="0" algn="r">
                <a:lnSpc>
                  <a:spcPts val="8767"/>
                </a:lnSpc>
                <a:spcBef>
                  <a:spcPct val="0"/>
                </a:spcBef>
              </a:pPr>
              <a:r>
                <a:rPr lang="en-US" sz="7558" b="1">
                  <a:solidFill>
                    <a:srgbClr val="FFFFFF"/>
                  </a:solidFill>
                  <a:latin typeface="Arial Bold"/>
                  <a:ea typeface="Arial Bold"/>
                  <a:cs typeface="Arial Bold"/>
                  <a:sym typeface="Arial Bold"/>
                </a:rPr>
                <a:t>BẢO HIỂM THẤT NGHIỆP</a:t>
              </a:r>
            </a:p>
          </p:txBody>
        </p:sp>
        <p:sp>
          <p:nvSpPr>
            <p:cNvPr id="13" name="TextBox 13"/>
            <p:cNvSpPr txBox="1"/>
            <p:nvPr/>
          </p:nvSpPr>
          <p:spPr>
            <a:xfrm>
              <a:off x="0" y="-82494"/>
              <a:ext cx="15184347" cy="3126656"/>
            </a:xfrm>
            <a:prstGeom prst="rect">
              <a:avLst/>
            </a:prstGeom>
          </p:spPr>
          <p:txBody>
            <a:bodyPr lIns="0" tIns="0" rIns="0" bIns="0" rtlCol="0" anchor="t">
              <a:spAutoFit/>
            </a:bodyPr>
            <a:lstStyle/>
            <a:p>
              <a:pPr algn="r">
                <a:lnSpc>
                  <a:spcPts val="8767"/>
                </a:lnSpc>
              </a:pPr>
              <a:r>
                <a:rPr lang="en-US" sz="7558" b="1" dirty="0" err="1">
                  <a:solidFill>
                    <a:srgbClr val="1836B2"/>
                  </a:solidFill>
                  <a:latin typeface="Arial Bold"/>
                  <a:ea typeface="Arial Bold"/>
                  <a:cs typeface="Arial Bold"/>
                  <a:sym typeface="Arial Bold"/>
                </a:rPr>
                <a:t>NGUYÊN</a:t>
              </a:r>
              <a:r>
                <a:rPr lang="en-US" sz="7558" b="1" dirty="0">
                  <a:solidFill>
                    <a:srgbClr val="1836B2"/>
                  </a:solidFill>
                  <a:latin typeface="Arial Bold"/>
                  <a:ea typeface="Arial Bold"/>
                  <a:cs typeface="Arial Bold"/>
                  <a:sym typeface="Arial Bold"/>
                </a:rPr>
                <a:t> </a:t>
              </a:r>
              <a:r>
                <a:rPr lang="en-US" sz="7558" b="1" dirty="0" err="1">
                  <a:solidFill>
                    <a:srgbClr val="1836B2"/>
                  </a:solidFill>
                  <a:latin typeface="Arial Bold"/>
                  <a:ea typeface="Arial Bold"/>
                  <a:cs typeface="Arial Bold"/>
                  <a:sym typeface="Arial Bold"/>
                </a:rPr>
                <a:t>TẮC</a:t>
              </a:r>
              <a:r>
                <a:rPr lang="en-US" sz="7558" b="1" dirty="0">
                  <a:solidFill>
                    <a:srgbClr val="1836B2"/>
                  </a:solidFill>
                  <a:latin typeface="Arial Bold"/>
                  <a:ea typeface="Arial Bold"/>
                  <a:cs typeface="Arial Bold"/>
                  <a:sym typeface="Arial Bold"/>
                </a:rPr>
                <a:t> </a:t>
              </a:r>
            </a:p>
            <a:p>
              <a:pPr marL="0" lvl="0" indent="0" algn="r">
                <a:lnSpc>
                  <a:spcPts val="8767"/>
                </a:lnSpc>
                <a:spcBef>
                  <a:spcPct val="0"/>
                </a:spcBef>
              </a:pPr>
              <a:r>
                <a:rPr lang="en-US" sz="7558" b="1" dirty="0" err="1">
                  <a:solidFill>
                    <a:srgbClr val="1836B2"/>
                  </a:solidFill>
                  <a:latin typeface="Arial Bold"/>
                  <a:ea typeface="Arial Bold"/>
                  <a:cs typeface="Arial Bold"/>
                  <a:sym typeface="Arial Bold"/>
                </a:rPr>
                <a:t>BẢO</a:t>
              </a:r>
              <a:r>
                <a:rPr lang="en-US" sz="7558" b="1" dirty="0">
                  <a:solidFill>
                    <a:srgbClr val="1836B2"/>
                  </a:solidFill>
                  <a:latin typeface="Arial Bold"/>
                  <a:ea typeface="Arial Bold"/>
                  <a:cs typeface="Arial Bold"/>
                  <a:sym typeface="Arial Bold"/>
                </a:rPr>
                <a:t> </a:t>
              </a:r>
              <a:r>
                <a:rPr lang="en-US" sz="7558" b="1" dirty="0" err="1">
                  <a:solidFill>
                    <a:srgbClr val="1836B2"/>
                  </a:solidFill>
                  <a:latin typeface="Arial Bold"/>
                  <a:ea typeface="Arial Bold"/>
                  <a:cs typeface="Arial Bold"/>
                  <a:sym typeface="Arial Bold"/>
                </a:rPr>
                <a:t>HIỂM</a:t>
              </a:r>
              <a:r>
                <a:rPr lang="en-US" sz="7558" b="1" dirty="0">
                  <a:solidFill>
                    <a:srgbClr val="1836B2"/>
                  </a:solidFill>
                  <a:latin typeface="Arial Bold"/>
                  <a:ea typeface="Arial Bold"/>
                  <a:cs typeface="Arial Bold"/>
                  <a:sym typeface="Arial Bold"/>
                </a:rPr>
                <a:t> </a:t>
              </a:r>
              <a:r>
                <a:rPr lang="en-US" sz="7558" b="1" dirty="0" err="1">
                  <a:solidFill>
                    <a:srgbClr val="1836B2"/>
                  </a:solidFill>
                  <a:latin typeface="Arial Bold"/>
                  <a:ea typeface="Arial Bold"/>
                  <a:cs typeface="Arial Bold"/>
                  <a:sym typeface="Arial Bold"/>
                </a:rPr>
                <a:t>THẤT</a:t>
              </a:r>
              <a:r>
                <a:rPr lang="en-US" sz="7558" b="1" dirty="0">
                  <a:solidFill>
                    <a:srgbClr val="1836B2"/>
                  </a:solidFill>
                  <a:latin typeface="Arial Bold"/>
                  <a:ea typeface="Arial Bold"/>
                  <a:cs typeface="Arial Bold"/>
                  <a:sym typeface="Arial Bold"/>
                </a:rPr>
                <a:t> </a:t>
              </a:r>
              <a:r>
                <a:rPr lang="en-US" sz="7558" b="1" dirty="0" err="1">
                  <a:solidFill>
                    <a:srgbClr val="1836B2"/>
                  </a:solidFill>
                  <a:latin typeface="Arial Bold"/>
                  <a:ea typeface="Arial Bold"/>
                  <a:cs typeface="Arial Bold"/>
                  <a:sym typeface="Arial Bold"/>
                </a:rPr>
                <a:t>NGHIỆP</a:t>
              </a:r>
              <a:endParaRPr lang="en-US" sz="7558" b="1" dirty="0">
                <a:solidFill>
                  <a:srgbClr val="1836B2"/>
                </a:solidFill>
                <a:latin typeface="Arial Bold"/>
                <a:ea typeface="Arial Bold"/>
                <a:cs typeface="Arial Bold"/>
                <a:sym typeface="Arial Bold"/>
              </a:endParaRPr>
            </a:p>
          </p:txBody>
        </p:sp>
      </p:grpSp>
      <p:grpSp>
        <p:nvGrpSpPr>
          <p:cNvPr id="14" name="Group 14"/>
          <p:cNvGrpSpPr/>
          <p:nvPr/>
        </p:nvGrpSpPr>
        <p:grpSpPr>
          <a:xfrm>
            <a:off x="649318" y="4576692"/>
            <a:ext cx="16014160" cy="728840"/>
            <a:chOff x="0" y="0"/>
            <a:chExt cx="21352213" cy="971786"/>
          </a:xfrm>
        </p:grpSpPr>
        <p:grpSp>
          <p:nvGrpSpPr>
            <p:cNvPr id="15" name="Group 15"/>
            <p:cNvGrpSpPr/>
            <p:nvPr/>
          </p:nvGrpSpPr>
          <p:grpSpPr>
            <a:xfrm>
              <a:off x="0" y="0"/>
              <a:ext cx="971786" cy="97178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36B2"/>
              </a:solidFill>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3500"/>
                  </a:lnSpc>
                </a:pPr>
                <a:endParaRPr/>
              </a:p>
            </p:txBody>
          </p:sp>
        </p:grpSp>
        <p:sp>
          <p:nvSpPr>
            <p:cNvPr id="18" name="Freeform 18"/>
            <p:cNvSpPr/>
            <p:nvPr/>
          </p:nvSpPr>
          <p:spPr>
            <a:xfrm>
              <a:off x="338647" y="265756"/>
              <a:ext cx="294492" cy="440274"/>
            </a:xfrm>
            <a:custGeom>
              <a:avLst/>
              <a:gdLst/>
              <a:ahLst/>
              <a:cxnLst/>
              <a:rect l="l" t="t" r="r" b="b"/>
              <a:pathLst>
                <a:path w="294492" h="440274">
                  <a:moveTo>
                    <a:pt x="0" y="0"/>
                  </a:moveTo>
                  <a:lnTo>
                    <a:pt x="294492" y="0"/>
                  </a:lnTo>
                  <a:lnTo>
                    <a:pt x="294492" y="440274"/>
                  </a:lnTo>
                  <a:lnTo>
                    <a:pt x="0" y="4402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9"/>
            <p:cNvSpPr txBox="1"/>
            <p:nvPr/>
          </p:nvSpPr>
          <p:spPr>
            <a:xfrm>
              <a:off x="1217632" y="10066"/>
              <a:ext cx="20134580" cy="818303"/>
            </a:xfrm>
            <a:prstGeom prst="rect">
              <a:avLst/>
            </a:prstGeom>
          </p:spPr>
          <p:txBody>
            <a:bodyPr lIns="0" tIns="0" rIns="0" bIns="0" rtlCol="0" anchor="t">
              <a:spAutoFit/>
            </a:bodyPr>
            <a:lstStyle/>
            <a:p>
              <a:pPr algn="ctr">
                <a:lnSpc>
                  <a:spcPts val="4759"/>
                </a:lnSpc>
              </a:pPr>
              <a:r>
                <a:rPr lang="en-US" sz="3399" b="1">
                  <a:solidFill>
                    <a:srgbClr val="234BA1"/>
                  </a:solidFill>
                  <a:latin typeface="Arial Bold"/>
                  <a:ea typeface="Arial Bold"/>
                  <a:cs typeface="Arial Bold"/>
                  <a:sym typeface="Arial Bold"/>
                </a:rPr>
                <a:t>Bảo đảm chia sẻ rủi ro giữa những người tham gia bảo hiểm thất nghiệp</a:t>
              </a:r>
            </a:p>
          </p:txBody>
        </p:sp>
      </p:grpSp>
      <p:grpSp>
        <p:nvGrpSpPr>
          <p:cNvPr id="20" name="Group 20"/>
          <p:cNvGrpSpPr/>
          <p:nvPr/>
        </p:nvGrpSpPr>
        <p:grpSpPr>
          <a:xfrm>
            <a:off x="649318" y="5486507"/>
            <a:ext cx="16116592" cy="728840"/>
            <a:chOff x="0" y="0"/>
            <a:chExt cx="21488790" cy="971786"/>
          </a:xfrm>
        </p:grpSpPr>
        <p:grpSp>
          <p:nvGrpSpPr>
            <p:cNvPr id="21" name="Group 21"/>
            <p:cNvGrpSpPr/>
            <p:nvPr/>
          </p:nvGrpSpPr>
          <p:grpSpPr>
            <a:xfrm>
              <a:off x="0" y="0"/>
              <a:ext cx="971786" cy="97178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36B2"/>
              </a:solidFill>
            </p:spPr>
            <p:txBody>
              <a:bodyPr/>
              <a:lstStyle/>
              <a:p>
                <a:endParaRPr lang="en-US"/>
              </a:p>
            </p:txBody>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3500"/>
                  </a:lnSpc>
                </a:pPr>
                <a:endParaRPr/>
              </a:p>
            </p:txBody>
          </p:sp>
        </p:grpSp>
        <p:sp>
          <p:nvSpPr>
            <p:cNvPr id="24" name="Freeform 24"/>
            <p:cNvSpPr/>
            <p:nvPr/>
          </p:nvSpPr>
          <p:spPr>
            <a:xfrm>
              <a:off x="338647" y="265756"/>
              <a:ext cx="294492" cy="440274"/>
            </a:xfrm>
            <a:custGeom>
              <a:avLst/>
              <a:gdLst/>
              <a:ahLst/>
              <a:cxnLst/>
              <a:rect l="l" t="t" r="r" b="b"/>
              <a:pathLst>
                <a:path w="294492" h="440274">
                  <a:moveTo>
                    <a:pt x="0" y="0"/>
                  </a:moveTo>
                  <a:lnTo>
                    <a:pt x="294492" y="0"/>
                  </a:lnTo>
                  <a:lnTo>
                    <a:pt x="294492" y="440274"/>
                  </a:lnTo>
                  <a:lnTo>
                    <a:pt x="0" y="4402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5"/>
            <p:cNvSpPr txBox="1"/>
            <p:nvPr/>
          </p:nvSpPr>
          <p:spPr>
            <a:xfrm>
              <a:off x="1197683" y="10066"/>
              <a:ext cx="20291107" cy="818303"/>
            </a:xfrm>
            <a:prstGeom prst="rect">
              <a:avLst/>
            </a:prstGeom>
          </p:spPr>
          <p:txBody>
            <a:bodyPr lIns="0" tIns="0" rIns="0" bIns="0" rtlCol="0" anchor="t">
              <a:spAutoFit/>
            </a:bodyPr>
            <a:lstStyle/>
            <a:p>
              <a:pPr algn="ctr">
                <a:lnSpc>
                  <a:spcPts val="4759"/>
                </a:lnSpc>
              </a:pPr>
              <a:r>
                <a:rPr lang="en-US" sz="3399" b="1">
                  <a:solidFill>
                    <a:srgbClr val="234BA1"/>
                  </a:solidFill>
                  <a:latin typeface="Arial Bold"/>
                  <a:ea typeface="Arial Bold"/>
                  <a:cs typeface="Arial Bold"/>
                  <a:sym typeface="Arial Bold"/>
                </a:rPr>
                <a:t>Mức đóng bảo hiểm thất nghiệp được tính trên cơ sở tiền lương của NLĐ</a:t>
              </a:r>
            </a:p>
          </p:txBody>
        </p:sp>
      </p:grpSp>
      <p:grpSp>
        <p:nvGrpSpPr>
          <p:cNvPr id="26" name="Group 26"/>
          <p:cNvGrpSpPr/>
          <p:nvPr/>
        </p:nvGrpSpPr>
        <p:grpSpPr>
          <a:xfrm>
            <a:off x="735165" y="6400237"/>
            <a:ext cx="16409835" cy="609814"/>
            <a:chOff x="91105" y="10067"/>
            <a:chExt cx="21090821" cy="1568634"/>
          </a:xfrm>
        </p:grpSpPr>
        <p:sp>
          <p:nvSpPr>
            <p:cNvPr id="29" name="TextBox 29"/>
            <p:cNvSpPr txBox="1"/>
            <p:nvPr/>
          </p:nvSpPr>
          <p:spPr>
            <a:xfrm>
              <a:off x="91105" y="22775"/>
              <a:ext cx="789577" cy="857906"/>
            </a:xfrm>
            <a:prstGeom prst="rect">
              <a:avLst/>
            </a:prstGeom>
          </p:spPr>
          <p:txBody>
            <a:bodyPr lIns="50800" tIns="50800" rIns="50800" bIns="50800" rtlCol="0" anchor="ctr"/>
            <a:lstStyle/>
            <a:p>
              <a:pPr>
                <a:lnSpc>
                  <a:spcPts val="3500"/>
                </a:lnSpc>
              </a:pPr>
              <a:endParaRPr/>
            </a:p>
          </p:txBody>
        </p:sp>
        <p:sp>
          <p:nvSpPr>
            <p:cNvPr id="31" name="TextBox 31"/>
            <p:cNvSpPr txBox="1"/>
            <p:nvPr/>
          </p:nvSpPr>
          <p:spPr>
            <a:xfrm>
              <a:off x="1197683" y="10067"/>
              <a:ext cx="19984243" cy="1568634"/>
            </a:xfrm>
            <a:prstGeom prst="rect">
              <a:avLst/>
            </a:prstGeom>
          </p:spPr>
          <p:txBody>
            <a:bodyPr lIns="0" tIns="0" rIns="0" bIns="0" rtlCol="0" anchor="t">
              <a:spAutoFit/>
            </a:bodyPr>
            <a:lstStyle/>
            <a:p>
              <a:pPr>
                <a:lnSpc>
                  <a:spcPts val="4759"/>
                </a:lnSpc>
              </a:pPr>
              <a:r>
                <a:rPr lang="en-US" sz="3399" b="1" dirty="0" err="1">
                  <a:solidFill>
                    <a:srgbClr val="234BA1"/>
                  </a:solidFill>
                  <a:latin typeface="Arial Bold"/>
                  <a:ea typeface="Arial Bold"/>
                  <a:cs typeface="Arial Bold"/>
                  <a:sym typeface="Arial Bold"/>
                </a:rPr>
                <a:t>Mức</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hưởng</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BHTN</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được</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tính</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trên</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cơ</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sở</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mức</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đóng</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thời</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gian</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đóng</a:t>
              </a:r>
              <a:r>
                <a:rPr lang="en-US" sz="3399" b="1" dirty="0">
                  <a:solidFill>
                    <a:srgbClr val="234BA1"/>
                  </a:solidFill>
                  <a:latin typeface="Arial Bold"/>
                  <a:ea typeface="Arial Bold"/>
                  <a:cs typeface="Arial Bold"/>
                  <a:sym typeface="Arial Bold"/>
                </a:rPr>
                <a:t> </a:t>
              </a:r>
              <a:r>
                <a:rPr lang="en-US" sz="3399" b="1" dirty="0" err="1">
                  <a:solidFill>
                    <a:srgbClr val="234BA1"/>
                  </a:solidFill>
                  <a:latin typeface="Arial Bold"/>
                  <a:ea typeface="Arial Bold"/>
                  <a:cs typeface="Arial Bold"/>
                  <a:sym typeface="Arial Bold"/>
                </a:rPr>
                <a:t>BHTN</a:t>
              </a:r>
              <a:endParaRPr lang="en-US" sz="3399" b="1" dirty="0">
                <a:solidFill>
                  <a:srgbClr val="234BA1"/>
                </a:solidFill>
                <a:latin typeface="Arial Bold"/>
                <a:ea typeface="Arial Bold"/>
                <a:cs typeface="Arial Bold"/>
                <a:sym typeface="Arial Bold"/>
              </a:endParaRPr>
            </a:p>
          </p:txBody>
        </p:sp>
      </p:grpSp>
      <p:grpSp>
        <p:nvGrpSpPr>
          <p:cNvPr id="32" name="Group 32"/>
          <p:cNvGrpSpPr/>
          <p:nvPr/>
        </p:nvGrpSpPr>
        <p:grpSpPr>
          <a:xfrm>
            <a:off x="664280" y="7279247"/>
            <a:ext cx="17005763" cy="1113790"/>
            <a:chOff x="0" y="0"/>
            <a:chExt cx="22674350" cy="1485053"/>
          </a:xfrm>
        </p:grpSpPr>
        <p:grpSp>
          <p:nvGrpSpPr>
            <p:cNvPr id="33" name="Group 33"/>
            <p:cNvGrpSpPr/>
            <p:nvPr/>
          </p:nvGrpSpPr>
          <p:grpSpPr>
            <a:xfrm>
              <a:off x="0" y="256634"/>
              <a:ext cx="971786" cy="971786"/>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36B2"/>
              </a:solidFill>
            </p:spPr>
            <p:txBody>
              <a:bodyPr/>
              <a:lstStyle/>
              <a:p>
                <a:endParaRPr lang="en-US"/>
              </a:p>
            </p:txBody>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3500"/>
                  </a:lnSpc>
                </a:pPr>
                <a:endParaRPr/>
              </a:p>
            </p:txBody>
          </p:sp>
        </p:grpSp>
        <p:sp>
          <p:nvSpPr>
            <p:cNvPr id="36" name="Freeform 36"/>
            <p:cNvSpPr/>
            <p:nvPr/>
          </p:nvSpPr>
          <p:spPr>
            <a:xfrm>
              <a:off x="338647" y="522390"/>
              <a:ext cx="294492" cy="440274"/>
            </a:xfrm>
            <a:custGeom>
              <a:avLst/>
              <a:gdLst/>
              <a:ahLst/>
              <a:cxnLst/>
              <a:rect l="l" t="t" r="r" b="b"/>
              <a:pathLst>
                <a:path w="294492" h="440274">
                  <a:moveTo>
                    <a:pt x="0" y="0"/>
                  </a:moveTo>
                  <a:lnTo>
                    <a:pt x="294492" y="0"/>
                  </a:lnTo>
                  <a:lnTo>
                    <a:pt x="294492" y="440274"/>
                  </a:lnTo>
                  <a:lnTo>
                    <a:pt x="0" y="4402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7" name="TextBox 37"/>
            <p:cNvSpPr txBox="1"/>
            <p:nvPr/>
          </p:nvSpPr>
          <p:spPr>
            <a:xfrm>
              <a:off x="1197683" y="-133350"/>
              <a:ext cx="21476668" cy="1618403"/>
            </a:xfrm>
            <a:prstGeom prst="rect">
              <a:avLst/>
            </a:prstGeom>
          </p:spPr>
          <p:txBody>
            <a:bodyPr lIns="0" tIns="0" rIns="0" bIns="0" rtlCol="0" anchor="t">
              <a:spAutoFit/>
            </a:bodyPr>
            <a:lstStyle/>
            <a:p>
              <a:pPr algn="just">
                <a:lnSpc>
                  <a:spcPts val="4759"/>
                </a:lnSpc>
              </a:pPr>
              <a:r>
                <a:rPr lang="en-US" sz="3399" b="1">
                  <a:solidFill>
                    <a:srgbClr val="234BA1"/>
                  </a:solidFill>
                  <a:latin typeface="Arial Bold"/>
                  <a:ea typeface="Arial Bold"/>
                  <a:cs typeface="Arial Bold"/>
                  <a:sym typeface="Arial Bold"/>
                </a:rPr>
                <a:t>Việc thực hiện BHTN phải đơn giản, dễ dàng, thuận tiện, bảo đảm kịp thời và đầy đủ quyền lợi của người tham gia</a:t>
              </a:r>
            </a:p>
          </p:txBody>
        </p:sp>
      </p:grpSp>
      <p:grpSp>
        <p:nvGrpSpPr>
          <p:cNvPr id="38" name="Group 38"/>
          <p:cNvGrpSpPr/>
          <p:nvPr/>
        </p:nvGrpSpPr>
        <p:grpSpPr>
          <a:xfrm>
            <a:off x="664280" y="8593062"/>
            <a:ext cx="17005763" cy="1113790"/>
            <a:chOff x="0" y="0"/>
            <a:chExt cx="22674350" cy="1485053"/>
          </a:xfrm>
        </p:grpSpPr>
        <p:grpSp>
          <p:nvGrpSpPr>
            <p:cNvPr id="39" name="Group 39"/>
            <p:cNvGrpSpPr/>
            <p:nvPr/>
          </p:nvGrpSpPr>
          <p:grpSpPr>
            <a:xfrm>
              <a:off x="0" y="256634"/>
              <a:ext cx="971786" cy="971786"/>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36B2"/>
              </a:solidFill>
            </p:spPr>
            <p:txBody>
              <a:bodyPr/>
              <a:lstStyle/>
              <a:p>
                <a:endParaRPr lang="en-US"/>
              </a:p>
            </p:txBody>
          </p:sp>
          <p:sp>
            <p:nvSpPr>
              <p:cNvPr id="41" name="TextBox 41"/>
              <p:cNvSpPr txBox="1"/>
              <p:nvPr/>
            </p:nvSpPr>
            <p:spPr>
              <a:xfrm>
                <a:off x="76200" y="19050"/>
                <a:ext cx="660400" cy="717550"/>
              </a:xfrm>
              <a:prstGeom prst="rect">
                <a:avLst/>
              </a:prstGeom>
            </p:spPr>
            <p:txBody>
              <a:bodyPr lIns="50800" tIns="50800" rIns="50800" bIns="50800" rtlCol="0" anchor="ctr"/>
              <a:lstStyle/>
              <a:p>
                <a:pPr algn="ctr">
                  <a:lnSpc>
                    <a:spcPts val="3500"/>
                  </a:lnSpc>
                </a:pPr>
                <a:endParaRPr/>
              </a:p>
            </p:txBody>
          </p:sp>
        </p:grpSp>
        <p:sp>
          <p:nvSpPr>
            <p:cNvPr id="42" name="Freeform 42"/>
            <p:cNvSpPr/>
            <p:nvPr/>
          </p:nvSpPr>
          <p:spPr>
            <a:xfrm>
              <a:off x="338647" y="522390"/>
              <a:ext cx="294492" cy="440274"/>
            </a:xfrm>
            <a:custGeom>
              <a:avLst/>
              <a:gdLst/>
              <a:ahLst/>
              <a:cxnLst/>
              <a:rect l="l" t="t" r="r" b="b"/>
              <a:pathLst>
                <a:path w="294492" h="440274">
                  <a:moveTo>
                    <a:pt x="0" y="0"/>
                  </a:moveTo>
                  <a:lnTo>
                    <a:pt x="294492" y="0"/>
                  </a:lnTo>
                  <a:lnTo>
                    <a:pt x="294492" y="440274"/>
                  </a:lnTo>
                  <a:lnTo>
                    <a:pt x="0" y="4402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3" name="TextBox 43"/>
            <p:cNvSpPr txBox="1"/>
            <p:nvPr/>
          </p:nvSpPr>
          <p:spPr>
            <a:xfrm>
              <a:off x="1197683" y="-133350"/>
              <a:ext cx="21476668" cy="1618403"/>
            </a:xfrm>
            <a:prstGeom prst="rect">
              <a:avLst/>
            </a:prstGeom>
          </p:spPr>
          <p:txBody>
            <a:bodyPr lIns="0" tIns="0" rIns="0" bIns="0" rtlCol="0" anchor="t">
              <a:spAutoFit/>
            </a:bodyPr>
            <a:lstStyle/>
            <a:p>
              <a:pPr algn="just">
                <a:lnSpc>
                  <a:spcPts val="4759"/>
                </a:lnSpc>
              </a:pPr>
              <a:r>
                <a:rPr lang="en-US" sz="3399" b="1">
                  <a:solidFill>
                    <a:srgbClr val="234BA1"/>
                  </a:solidFill>
                  <a:latin typeface="Arial Bold"/>
                  <a:ea typeface="Arial Bold"/>
                  <a:cs typeface="Arial Bold"/>
                  <a:sym typeface="Arial Bold"/>
                </a:rPr>
                <a:t>Quỹ BHTN được quản lý tập trung, thống nhất, công khai, minh bạch, bảo đảm an toàn và được Nhà nước bảo hộ</a:t>
              </a:r>
            </a:p>
          </p:txBody>
        </p:sp>
      </p:grpSp>
      <p:grpSp>
        <p:nvGrpSpPr>
          <p:cNvPr id="46" name="Group 45">
            <a:extLst>
              <a:ext uri="{FF2B5EF4-FFF2-40B4-BE49-F238E27FC236}">
                <a16:creationId xmlns:a16="http://schemas.microsoft.com/office/drawing/2014/main" id="{C50D220E-3B3F-A109-EAED-D0A611FC3926}"/>
              </a:ext>
            </a:extLst>
          </p:cNvPr>
          <p:cNvGrpSpPr/>
          <p:nvPr/>
        </p:nvGrpSpPr>
        <p:grpSpPr>
          <a:xfrm>
            <a:off x="625622" y="6407182"/>
            <a:ext cx="728839" cy="728840"/>
            <a:chOff x="625622" y="6407182"/>
            <a:chExt cx="728839" cy="728840"/>
          </a:xfrm>
        </p:grpSpPr>
        <p:sp>
          <p:nvSpPr>
            <p:cNvPr id="44" name="Freeform 22">
              <a:extLst>
                <a:ext uri="{FF2B5EF4-FFF2-40B4-BE49-F238E27FC236}">
                  <a16:creationId xmlns:a16="http://schemas.microsoft.com/office/drawing/2014/main" id="{4F086B84-8775-6E98-57B2-D2F6AC416A58}"/>
                </a:ext>
              </a:extLst>
            </p:cNvPr>
            <p:cNvSpPr/>
            <p:nvPr/>
          </p:nvSpPr>
          <p:spPr>
            <a:xfrm>
              <a:off x="625622" y="6407182"/>
              <a:ext cx="728839" cy="72884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36B2"/>
            </a:solidFill>
          </p:spPr>
          <p:txBody>
            <a:bodyPr/>
            <a:lstStyle/>
            <a:p>
              <a:endParaRPr lang="en-US"/>
            </a:p>
          </p:txBody>
        </p:sp>
        <p:sp>
          <p:nvSpPr>
            <p:cNvPr id="45" name="Freeform 18">
              <a:extLst>
                <a:ext uri="{FF2B5EF4-FFF2-40B4-BE49-F238E27FC236}">
                  <a16:creationId xmlns:a16="http://schemas.microsoft.com/office/drawing/2014/main" id="{2388B5E5-9487-A55E-FED4-182B18BEEAD3}"/>
                </a:ext>
              </a:extLst>
            </p:cNvPr>
            <p:cNvSpPr/>
            <p:nvPr/>
          </p:nvSpPr>
          <p:spPr>
            <a:xfrm>
              <a:off x="931897" y="6590721"/>
              <a:ext cx="220869" cy="330206"/>
            </a:xfrm>
            <a:custGeom>
              <a:avLst/>
              <a:gdLst/>
              <a:ahLst/>
              <a:cxnLst/>
              <a:rect l="l" t="t" r="r" b="b"/>
              <a:pathLst>
                <a:path w="294492" h="440274">
                  <a:moveTo>
                    <a:pt x="0" y="0"/>
                  </a:moveTo>
                  <a:lnTo>
                    <a:pt x="294492" y="0"/>
                  </a:lnTo>
                  <a:lnTo>
                    <a:pt x="294492" y="440274"/>
                  </a:lnTo>
                  <a:lnTo>
                    <a:pt x="0" y="4402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Freeform 7"/>
          <p:cNvSpPr/>
          <p:nvPr/>
        </p:nvSpPr>
        <p:spPr>
          <a:xfrm>
            <a:off x="12803748" y="-740682"/>
            <a:ext cx="5286664" cy="4940828"/>
          </a:xfrm>
          <a:custGeom>
            <a:avLst/>
            <a:gdLst/>
            <a:ahLst/>
            <a:cxnLst/>
            <a:rect l="l" t="t" r="r" b="b"/>
            <a:pathLst>
              <a:path w="5286664" h="4940828">
                <a:moveTo>
                  <a:pt x="0" y="0"/>
                </a:moveTo>
                <a:lnTo>
                  <a:pt x="5286663" y="0"/>
                </a:lnTo>
                <a:lnTo>
                  <a:pt x="5286663"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812233" y="1768342"/>
            <a:ext cx="1519877" cy="2431804"/>
          </a:xfrm>
          <a:custGeom>
            <a:avLst/>
            <a:gdLst/>
            <a:ahLst/>
            <a:cxnLst/>
            <a:rect l="l" t="t" r="r" b="b"/>
            <a:pathLst>
              <a:path w="1519877" h="2431804">
                <a:moveTo>
                  <a:pt x="0" y="0"/>
                </a:moveTo>
                <a:lnTo>
                  <a:pt x="1519877" y="0"/>
                </a:lnTo>
                <a:lnTo>
                  <a:pt x="1519877" y="2431804"/>
                </a:lnTo>
                <a:lnTo>
                  <a:pt x="0" y="2431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694829" y="4828796"/>
            <a:ext cx="1577181" cy="1232173"/>
          </a:xfrm>
          <a:custGeom>
            <a:avLst/>
            <a:gdLst/>
            <a:ahLst/>
            <a:cxnLst/>
            <a:rect l="l" t="t" r="r" b="b"/>
            <a:pathLst>
              <a:path w="1577181" h="1232173">
                <a:moveTo>
                  <a:pt x="0" y="0"/>
                </a:moveTo>
                <a:lnTo>
                  <a:pt x="1577181" y="0"/>
                </a:lnTo>
                <a:lnTo>
                  <a:pt x="1577181" y="1232173"/>
                </a:lnTo>
                <a:lnTo>
                  <a:pt x="0" y="1232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694829" y="6150043"/>
            <a:ext cx="1577181" cy="1232173"/>
          </a:xfrm>
          <a:custGeom>
            <a:avLst/>
            <a:gdLst/>
            <a:ahLst/>
            <a:cxnLst/>
            <a:rect l="l" t="t" r="r" b="b"/>
            <a:pathLst>
              <a:path w="1577181" h="1232173">
                <a:moveTo>
                  <a:pt x="0" y="0"/>
                </a:moveTo>
                <a:lnTo>
                  <a:pt x="1577181" y="0"/>
                </a:lnTo>
                <a:lnTo>
                  <a:pt x="1577181" y="1232173"/>
                </a:lnTo>
                <a:lnTo>
                  <a:pt x="0" y="1232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694829" y="7469424"/>
            <a:ext cx="1577181" cy="1232173"/>
          </a:xfrm>
          <a:custGeom>
            <a:avLst/>
            <a:gdLst/>
            <a:ahLst/>
            <a:cxnLst/>
            <a:rect l="l" t="t" r="r" b="b"/>
            <a:pathLst>
              <a:path w="1577181" h="1232173">
                <a:moveTo>
                  <a:pt x="0" y="0"/>
                </a:moveTo>
                <a:lnTo>
                  <a:pt x="1577181" y="0"/>
                </a:lnTo>
                <a:lnTo>
                  <a:pt x="1577181" y="1232172"/>
                </a:lnTo>
                <a:lnTo>
                  <a:pt x="0" y="1232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2" name="Group 12"/>
          <p:cNvGrpSpPr/>
          <p:nvPr/>
        </p:nvGrpSpPr>
        <p:grpSpPr>
          <a:xfrm>
            <a:off x="3383080" y="4828796"/>
            <a:ext cx="14124283" cy="1232173"/>
            <a:chOff x="0" y="0"/>
            <a:chExt cx="18832377" cy="1642897"/>
          </a:xfrm>
        </p:grpSpPr>
        <p:grpSp>
          <p:nvGrpSpPr>
            <p:cNvPr id="13" name="Group 13"/>
            <p:cNvGrpSpPr/>
            <p:nvPr/>
          </p:nvGrpSpPr>
          <p:grpSpPr>
            <a:xfrm>
              <a:off x="0" y="0"/>
              <a:ext cx="18832377" cy="1642897"/>
              <a:chOff x="0" y="0"/>
              <a:chExt cx="15255466" cy="1330855"/>
            </a:xfrm>
          </p:grpSpPr>
          <p:sp>
            <p:nvSpPr>
              <p:cNvPr id="14" name="Freeform 14"/>
              <p:cNvSpPr/>
              <p:nvPr/>
            </p:nvSpPr>
            <p:spPr>
              <a:xfrm>
                <a:off x="0" y="0"/>
                <a:ext cx="15255467" cy="1330855"/>
              </a:xfrm>
              <a:custGeom>
                <a:avLst/>
                <a:gdLst/>
                <a:ahLst/>
                <a:cxnLst/>
                <a:rect l="l" t="t" r="r" b="b"/>
                <a:pathLst>
                  <a:path w="15255467" h="1330855">
                    <a:moveTo>
                      <a:pt x="14263191" y="1330855"/>
                    </a:moveTo>
                    <a:lnTo>
                      <a:pt x="992275" y="1330855"/>
                    </a:lnTo>
                    <a:cubicBezTo>
                      <a:pt x="444393" y="1330855"/>
                      <a:pt x="0" y="1272505"/>
                      <a:pt x="0" y="1200967"/>
                    </a:cubicBezTo>
                    <a:lnTo>
                      <a:pt x="0" y="130288"/>
                    </a:lnTo>
                    <a:cubicBezTo>
                      <a:pt x="0" y="58350"/>
                      <a:pt x="444393" y="0"/>
                      <a:pt x="992275" y="0"/>
                    </a:cubicBezTo>
                    <a:lnTo>
                      <a:pt x="14263191" y="0"/>
                    </a:lnTo>
                    <a:cubicBezTo>
                      <a:pt x="14811074" y="0"/>
                      <a:pt x="15255467" y="58350"/>
                      <a:pt x="15255467" y="130288"/>
                    </a:cubicBezTo>
                    <a:lnTo>
                      <a:pt x="15255467" y="1200967"/>
                    </a:lnTo>
                    <a:cubicBezTo>
                      <a:pt x="15255467" y="1272505"/>
                      <a:pt x="14811074" y="1330855"/>
                      <a:pt x="14263191" y="1330855"/>
                    </a:cubicBezTo>
                    <a:close/>
                  </a:path>
                </a:pathLst>
              </a:custGeom>
              <a:blipFill>
                <a:blip r:embed="rId11">
                  <a:alphaModFix amt="55000"/>
                </a:blip>
                <a:stretch>
                  <a:fillRect t="-340455" b="-340455"/>
                </a:stretch>
              </a:blipFill>
            </p:spPr>
            <p:txBody>
              <a:bodyPr/>
              <a:lstStyle/>
              <a:p>
                <a:endParaRPr lang="en-US"/>
              </a:p>
            </p:txBody>
          </p:sp>
        </p:grpSp>
        <p:sp>
          <p:nvSpPr>
            <p:cNvPr id="15" name="TextBox 15"/>
            <p:cNvSpPr txBox="1"/>
            <p:nvPr/>
          </p:nvSpPr>
          <p:spPr>
            <a:xfrm>
              <a:off x="380838" y="373987"/>
              <a:ext cx="18070701" cy="771097"/>
            </a:xfrm>
            <a:prstGeom prst="rect">
              <a:avLst/>
            </a:prstGeom>
          </p:spPr>
          <p:txBody>
            <a:bodyPr lIns="0" tIns="0" rIns="0" bIns="0" rtlCol="0" anchor="t">
              <a:spAutoFit/>
            </a:bodyPr>
            <a:lstStyle/>
            <a:p>
              <a:pPr algn="l">
                <a:lnSpc>
                  <a:spcPts val="4486"/>
                </a:lnSpc>
              </a:pPr>
              <a:r>
                <a:rPr lang="en-US" sz="3204" b="1">
                  <a:solidFill>
                    <a:srgbClr val="234BA1"/>
                  </a:solidFill>
                  <a:latin typeface="Arial Bold"/>
                  <a:ea typeface="Arial Bold"/>
                  <a:cs typeface="Arial Bold"/>
                  <a:sym typeface="Arial Bold"/>
                </a:rPr>
                <a:t>NLĐ làm việc theo HĐLĐ hoặc HĐLV không xác định thời hạn</a:t>
              </a:r>
            </a:p>
          </p:txBody>
        </p:sp>
      </p:grpSp>
      <p:grpSp>
        <p:nvGrpSpPr>
          <p:cNvPr id="16" name="Group 16"/>
          <p:cNvGrpSpPr/>
          <p:nvPr/>
        </p:nvGrpSpPr>
        <p:grpSpPr>
          <a:xfrm>
            <a:off x="3383080" y="6150043"/>
            <a:ext cx="14124283" cy="1232173"/>
            <a:chOff x="0" y="0"/>
            <a:chExt cx="18832377" cy="1642897"/>
          </a:xfrm>
        </p:grpSpPr>
        <p:grpSp>
          <p:nvGrpSpPr>
            <p:cNvPr id="17" name="Group 17"/>
            <p:cNvGrpSpPr/>
            <p:nvPr/>
          </p:nvGrpSpPr>
          <p:grpSpPr>
            <a:xfrm>
              <a:off x="0" y="0"/>
              <a:ext cx="18832377" cy="1642897"/>
              <a:chOff x="0" y="0"/>
              <a:chExt cx="15255466" cy="1330855"/>
            </a:xfrm>
          </p:grpSpPr>
          <p:sp>
            <p:nvSpPr>
              <p:cNvPr id="18" name="Freeform 18"/>
              <p:cNvSpPr/>
              <p:nvPr/>
            </p:nvSpPr>
            <p:spPr>
              <a:xfrm>
                <a:off x="0" y="0"/>
                <a:ext cx="15255467" cy="1330855"/>
              </a:xfrm>
              <a:custGeom>
                <a:avLst/>
                <a:gdLst/>
                <a:ahLst/>
                <a:cxnLst/>
                <a:rect l="l" t="t" r="r" b="b"/>
                <a:pathLst>
                  <a:path w="15255467" h="1330855">
                    <a:moveTo>
                      <a:pt x="14263191" y="1330855"/>
                    </a:moveTo>
                    <a:lnTo>
                      <a:pt x="992275" y="1330855"/>
                    </a:lnTo>
                    <a:cubicBezTo>
                      <a:pt x="444393" y="1330855"/>
                      <a:pt x="0" y="1272505"/>
                      <a:pt x="0" y="1200967"/>
                    </a:cubicBezTo>
                    <a:lnTo>
                      <a:pt x="0" y="130288"/>
                    </a:lnTo>
                    <a:cubicBezTo>
                      <a:pt x="0" y="58350"/>
                      <a:pt x="444393" y="0"/>
                      <a:pt x="992275" y="0"/>
                    </a:cubicBezTo>
                    <a:lnTo>
                      <a:pt x="14263191" y="0"/>
                    </a:lnTo>
                    <a:cubicBezTo>
                      <a:pt x="14811074" y="0"/>
                      <a:pt x="15255467" y="58350"/>
                      <a:pt x="15255467" y="130288"/>
                    </a:cubicBezTo>
                    <a:lnTo>
                      <a:pt x="15255467" y="1200967"/>
                    </a:lnTo>
                    <a:cubicBezTo>
                      <a:pt x="15255467" y="1272505"/>
                      <a:pt x="14811074" y="1330855"/>
                      <a:pt x="14263191" y="1330855"/>
                    </a:cubicBezTo>
                    <a:close/>
                  </a:path>
                </a:pathLst>
              </a:custGeom>
              <a:blipFill>
                <a:blip r:embed="rId11">
                  <a:alphaModFix amt="55000"/>
                </a:blip>
                <a:stretch>
                  <a:fillRect t="-340455" b="-340455"/>
                </a:stretch>
              </a:blipFill>
            </p:spPr>
            <p:txBody>
              <a:bodyPr/>
              <a:lstStyle/>
              <a:p>
                <a:endParaRPr lang="en-US"/>
              </a:p>
            </p:txBody>
          </p:sp>
        </p:grpSp>
        <p:sp>
          <p:nvSpPr>
            <p:cNvPr id="19" name="TextBox 19"/>
            <p:cNvSpPr txBox="1"/>
            <p:nvPr/>
          </p:nvSpPr>
          <p:spPr>
            <a:xfrm>
              <a:off x="380838" y="408945"/>
              <a:ext cx="18070701" cy="771097"/>
            </a:xfrm>
            <a:prstGeom prst="rect">
              <a:avLst/>
            </a:prstGeom>
          </p:spPr>
          <p:txBody>
            <a:bodyPr lIns="0" tIns="0" rIns="0" bIns="0" rtlCol="0" anchor="t">
              <a:spAutoFit/>
            </a:bodyPr>
            <a:lstStyle/>
            <a:p>
              <a:pPr algn="l">
                <a:lnSpc>
                  <a:spcPts val="4486"/>
                </a:lnSpc>
              </a:pPr>
              <a:r>
                <a:rPr lang="en-US" sz="3204" b="1">
                  <a:solidFill>
                    <a:srgbClr val="234BA1"/>
                  </a:solidFill>
                  <a:latin typeface="Arial Bold"/>
                  <a:ea typeface="Arial Bold"/>
                  <a:cs typeface="Arial Bold"/>
                  <a:sym typeface="Arial Bold"/>
                </a:rPr>
                <a:t>NLĐ làm việc theo HĐLĐ hoặc HĐLV xác định thời hạn</a:t>
              </a:r>
            </a:p>
          </p:txBody>
        </p:sp>
      </p:grpSp>
      <p:grpSp>
        <p:nvGrpSpPr>
          <p:cNvPr id="20" name="Group 20"/>
          <p:cNvGrpSpPr/>
          <p:nvPr/>
        </p:nvGrpSpPr>
        <p:grpSpPr>
          <a:xfrm>
            <a:off x="3383080" y="7469424"/>
            <a:ext cx="14124283" cy="1232173"/>
            <a:chOff x="0" y="0"/>
            <a:chExt cx="15255466" cy="1330855"/>
          </a:xfrm>
        </p:grpSpPr>
        <p:sp>
          <p:nvSpPr>
            <p:cNvPr id="21" name="Freeform 21"/>
            <p:cNvSpPr/>
            <p:nvPr/>
          </p:nvSpPr>
          <p:spPr>
            <a:xfrm>
              <a:off x="0" y="0"/>
              <a:ext cx="15255467" cy="1330855"/>
            </a:xfrm>
            <a:custGeom>
              <a:avLst/>
              <a:gdLst/>
              <a:ahLst/>
              <a:cxnLst/>
              <a:rect l="l" t="t" r="r" b="b"/>
              <a:pathLst>
                <a:path w="15255467" h="1330855">
                  <a:moveTo>
                    <a:pt x="14263191" y="1330855"/>
                  </a:moveTo>
                  <a:lnTo>
                    <a:pt x="992275" y="1330855"/>
                  </a:lnTo>
                  <a:cubicBezTo>
                    <a:pt x="444393" y="1330855"/>
                    <a:pt x="0" y="1272505"/>
                    <a:pt x="0" y="1200967"/>
                  </a:cubicBezTo>
                  <a:lnTo>
                    <a:pt x="0" y="130288"/>
                  </a:lnTo>
                  <a:cubicBezTo>
                    <a:pt x="0" y="58350"/>
                    <a:pt x="444393" y="0"/>
                    <a:pt x="992275" y="0"/>
                  </a:cubicBezTo>
                  <a:lnTo>
                    <a:pt x="14263191" y="0"/>
                  </a:lnTo>
                  <a:cubicBezTo>
                    <a:pt x="14811074" y="0"/>
                    <a:pt x="15255467" y="58350"/>
                    <a:pt x="15255467" y="130288"/>
                  </a:cubicBezTo>
                  <a:lnTo>
                    <a:pt x="15255467" y="1200967"/>
                  </a:lnTo>
                  <a:cubicBezTo>
                    <a:pt x="15255467" y="1272505"/>
                    <a:pt x="14811074" y="1330855"/>
                    <a:pt x="14263191" y="1330855"/>
                  </a:cubicBezTo>
                  <a:close/>
                </a:path>
              </a:pathLst>
            </a:custGeom>
            <a:blipFill>
              <a:blip r:embed="rId11">
                <a:alphaModFix amt="55000"/>
              </a:blip>
              <a:stretch>
                <a:fillRect t="-340455" b="-340455"/>
              </a:stretch>
            </a:blipFill>
          </p:spPr>
          <p:txBody>
            <a:bodyPr/>
            <a:lstStyle/>
            <a:p>
              <a:endParaRPr lang="en-US"/>
            </a:p>
          </p:txBody>
        </p:sp>
      </p:grpSp>
      <p:sp>
        <p:nvSpPr>
          <p:cNvPr id="22" name="Freeform 22"/>
          <p:cNvSpPr/>
          <p:nvPr/>
        </p:nvSpPr>
        <p:spPr>
          <a:xfrm>
            <a:off x="120384" y="5692494"/>
            <a:ext cx="1460145" cy="2147272"/>
          </a:xfrm>
          <a:custGeom>
            <a:avLst/>
            <a:gdLst/>
            <a:ahLst/>
            <a:cxnLst/>
            <a:rect l="l" t="t" r="r" b="b"/>
            <a:pathLst>
              <a:path w="1460145" h="2147272">
                <a:moveTo>
                  <a:pt x="0" y="0"/>
                </a:moveTo>
                <a:lnTo>
                  <a:pt x="1460145" y="0"/>
                </a:lnTo>
                <a:lnTo>
                  <a:pt x="1460145" y="2147272"/>
                </a:lnTo>
                <a:lnTo>
                  <a:pt x="0" y="2147272"/>
                </a:lnTo>
                <a:lnTo>
                  <a:pt x="0" y="0"/>
                </a:lnTo>
                <a:close/>
              </a:path>
            </a:pathLst>
          </a:custGeom>
          <a:blipFill>
            <a:blip r:embed="rId12"/>
            <a:stretch>
              <a:fillRect/>
            </a:stretch>
          </a:blipFill>
        </p:spPr>
        <p:txBody>
          <a:bodyPr/>
          <a:lstStyle/>
          <a:p>
            <a:endParaRPr lang="en-US"/>
          </a:p>
        </p:txBody>
      </p:sp>
      <p:grpSp>
        <p:nvGrpSpPr>
          <p:cNvPr id="23" name="Group 23"/>
          <p:cNvGrpSpPr/>
          <p:nvPr/>
        </p:nvGrpSpPr>
        <p:grpSpPr>
          <a:xfrm>
            <a:off x="2492166" y="2223385"/>
            <a:ext cx="14794738" cy="1976761"/>
            <a:chOff x="0" y="0"/>
            <a:chExt cx="19726318" cy="2635681"/>
          </a:xfrm>
        </p:grpSpPr>
        <p:sp>
          <p:nvSpPr>
            <p:cNvPr id="24" name="TextBox 24"/>
            <p:cNvSpPr txBox="1"/>
            <p:nvPr/>
          </p:nvSpPr>
          <p:spPr>
            <a:xfrm>
              <a:off x="0" y="-95250"/>
              <a:ext cx="19691409" cy="2730931"/>
            </a:xfrm>
            <a:prstGeom prst="rect">
              <a:avLst/>
            </a:prstGeom>
          </p:spPr>
          <p:txBody>
            <a:bodyPr lIns="0" tIns="0" rIns="0" bIns="0" rtlCol="0" anchor="t">
              <a:spAutoFit/>
            </a:bodyPr>
            <a:lstStyle/>
            <a:p>
              <a:pPr algn="l">
                <a:lnSpc>
                  <a:spcPts val="7686"/>
                </a:lnSpc>
              </a:pPr>
              <a:r>
                <a:rPr lang="en-US" sz="6626" b="1">
                  <a:solidFill>
                    <a:srgbClr val="FDD615"/>
                  </a:solidFill>
                  <a:latin typeface="Arial Bold"/>
                  <a:ea typeface="Arial Bold"/>
                  <a:cs typeface="Arial Bold"/>
                  <a:sym typeface="Arial Bold"/>
                </a:rPr>
                <a:t>ĐỐI TƯỢNG BẮT BUỘC </a:t>
              </a:r>
            </a:p>
            <a:p>
              <a:pPr marL="0" lvl="0" indent="0" algn="l">
                <a:lnSpc>
                  <a:spcPts val="7686"/>
                </a:lnSpc>
                <a:spcBef>
                  <a:spcPct val="0"/>
                </a:spcBef>
              </a:pPr>
              <a:r>
                <a:rPr lang="en-US" sz="6626" b="1">
                  <a:solidFill>
                    <a:srgbClr val="FDD615"/>
                  </a:solidFill>
                  <a:latin typeface="Arial Bold"/>
                  <a:ea typeface="Arial Bold"/>
                  <a:cs typeface="Arial Bold"/>
                  <a:sym typeface="Arial Bold"/>
                </a:rPr>
                <a:t>THAM GIA BẢO HIỂM THẤT NGHIỆP</a:t>
              </a:r>
            </a:p>
          </p:txBody>
        </p:sp>
        <p:sp>
          <p:nvSpPr>
            <p:cNvPr id="25" name="TextBox 25"/>
            <p:cNvSpPr txBox="1"/>
            <p:nvPr/>
          </p:nvSpPr>
          <p:spPr>
            <a:xfrm>
              <a:off x="34909" y="-95250"/>
              <a:ext cx="19691409" cy="2727821"/>
            </a:xfrm>
            <a:prstGeom prst="rect">
              <a:avLst/>
            </a:prstGeom>
          </p:spPr>
          <p:txBody>
            <a:bodyPr lIns="0" tIns="0" rIns="0" bIns="0" rtlCol="0" anchor="t">
              <a:spAutoFit/>
            </a:bodyPr>
            <a:lstStyle/>
            <a:p>
              <a:pPr algn="l">
                <a:lnSpc>
                  <a:spcPts val="7686"/>
                </a:lnSpc>
              </a:pPr>
              <a:r>
                <a:rPr lang="en-US" sz="6626" b="1">
                  <a:solidFill>
                    <a:srgbClr val="234BA1"/>
                  </a:solidFill>
                  <a:latin typeface="Arial Bold"/>
                  <a:ea typeface="Arial Bold"/>
                  <a:cs typeface="Arial Bold"/>
                  <a:sym typeface="Arial Bold"/>
                </a:rPr>
                <a:t>ĐỐI TƯỢNG BẮT BUỘC </a:t>
              </a:r>
            </a:p>
            <a:p>
              <a:pPr marL="0" lvl="0" indent="0" algn="l">
                <a:lnSpc>
                  <a:spcPts val="7686"/>
                </a:lnSpc>
                <a:spcBef>
                  <a:spcPct val="0"/>
                </a:spcBef>
              </a:pPr>
              <a:r>
                <a:rPr lang="en-US" sz="6626" b="1">
                  <a:solidFill>
                    <a:srgbClr val="234BA1"/>
                  </a:solidFill>
                  <a:latin typeface="Arial Bold"/>
                  <a:ea typeface="Arial Bold"/>
                  <a:cs typeface="Arial Bold"/>
                  <a:sym typeface="Arial Bold"/>
                </a:rPr>
                <a:t>THAM GIA BẢO HIỂM THẤT NGHIỆP</a:t>
              </a:r>
            </a:p>
          </p:txBody>
        </p:sp>
      </p:grpSp>
      <p:sp>
        <p:nvSpPr>
          <p:cNvPr id="26" name="TextBox 26"/>
          <p:cNvSpPr txBox="1"/>
          <p:nvPr/>
        </p:nvSpPr>
        <p:spPr>
          <a:xfrm>
            <a:off x="3573908" y="7435534"/>
            <a:ext cx="12053931" cy="1176127"/>
          </a:xfrm>
          <a:prstGeom prst="rect">
            <a:avLst/>
          </a:prstGeom>
        </p:spPr>
        <p:txBody>
          <a:bodyPr lIns="0" tIns="0" rIns="0" bIns="0" rtlCol="0" anchor="t">
            <a:spAutoFit/>
          </a:bodyPr>
          <a:lstStyle/>
          <a:p>
            <a:pPr algn="l">
              <a:lnSpc>
                <a:spcPts val="4486"/>
              </a:lnSpc>
            </a:pPr>
            <a:r>
              <a:rPr lang="en-US" sz="3204" b="1">
                <a:solidFill>
                  <a:srgbClr val="234BA1"/>
                </a:solidFill>
                <a:latin typeface="Arial Bold"/>
                <a:ea typeface="Arial Bold"/>
                <a:cs typeface="Arial Bold"/>
                <a:sym typeface="Arial Bold"/>
              </a:rPr>
              <a:t>NLĐ làm việc theo HĐLĐ theo mùa vụ hoặc theo một công việc nhất định có thời hạn từ đủ 03 tháng đến dưới 12 tháng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Freeform 7"/>
          <p:cNvSpPr/>
          <p:nvPr/>
        </p:nvSpPr>
        <p:spPr>
          <a:xfrm>
            <a:off x="-620933" y="6436920"/>
            <a:ext cx="5286664" cy="4940828"/>
          </a:xfrm>
          <a:custGeom>
            <a:avLst/>
            <a:gdLst/>
            <a:ahLst/>
            <a:cxnLst/>
            <a:rect l="l" t="t" r="r" b="b"/>
            <a:pathLst>
              <a:path w="5286664" h="4940828">
                <a:moveTo>
                  <a:pt x="0" y="0"/>
                </a:moveTo>
                <a:lnTo>
                  <a:pt x="5286663" y="0"/>
                </a:lnTo>
                <a:lnTo>
                  <a:pt x="5286663"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812233" y="1768342"/>
            <a:ext cx="1519877" cy="2431804"/>
          </a:xfrm>
          <a:custGeom>
            <a:avLst/>
            <a:gdLst/>
            <a:ahLst/>
            <a:cxnLst/>
            <a:rect l="l" t="t" r="r" b="b"/>
            <a:pathLst>
              <a:path w="1519877" h="2431804">
                <a:moveTo>
                  <a:pt x="0" y="0"/>
                </a:moveTo>
                <a:lnTo>
                  <a:pt x="1519877" y="0"/>
                </a:lnTo>
                <a:lnTo>
                  <a:pt x="1519877" y="2431804"/>
                </a:lnTo>
                <a:lnTo>
                  <a:pt x="0" y="2431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917310" y="4915703"/>
            <a:ext cx="1354700" cy="1058359"/>
          </a:xfrm>
          <a:custGeom>
            <a:avLst/>
            <a:gdLst/>
            <a:ahLst/>
            <a:cxnLst/>
            <a:rect l="l" t="t" r="r" b="b"/>
            <a:pathLst>
              <a:path w="1354700" h="1058359">
                <a:moveTo>
                  <a:pt x="0" y="0"/>
                </a:moveTo>
                <a:lnTo>
                  <a:pt x="1354700" y="0"/>
                </a:lnTo>
                <a:lnTo>
                  <a:pt x="1354700" y="1058359"/>
                </a:lnTo>
                <a:lnTo>
                  <a:pt x="0" y="10583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0" name="Group 10"/>
          <p:cNvGrpSpPr/>
          <p:nvPr/>
        </p:nvGrpSpPr>
        <p:grpSpPr>
          <a:xfrm>
            <a:off x="3383080" y="4828796"/>
            <a:ext cx="14124283" cy="1232173"/>
            <a:chOff x="0" y="0"/>
            <a:chExt cx="18832377" cy="1642897"/>
          </a:xfrm>
        </p:grpSpPr>
        <p:grpSp>
          <p:nvGrpSpPr>
            <p:cNvPr id="11" name="Group 11"/>
            <p:cNvGrpSpPr/>
            <p:nvPr/>
          </p:nvGrpSpPr>
          <p:grpSpPr>
            <a:xfrm>
              <a:off x="0" y="0"/>
              <a:ext cx="18832377" cy="1642897"/>
              <a:chOff x="0" y="0"/>
              <a:chExt cx="15255466" cy="1330855"/>
            </a:xfrm>
          </p:grpSpPr>
          <p:sp>
            <p:nvSpPr>
              <p:cNvPr id="12" name="Freeform 12"/>
              <p:cNvSpPr/>
              <p:nvPr/>
            </p:nvSpPr>
            <p:spPr>
              <a:xfrm>
                <a:off x="0" y="0"/>
                <a:ext cx="15255467" cy="1330855"/>
              </a:xfrm>
              <a:custGeom>
                <a:avLst/>
                <a:gdLst/>
                <a:ahLst/>
                <a:cxnLst/>
                <a:rect l="l" t="t" r="r" b="b"/>
                <a:pathLst>
                  <a:path w="15255467" h="1330855">
                    <a:moveTo>
                      <a:pt x="14263191" y="1330855"/>
                    </a:moveTo>
                    <a:lnTo>
                      <a:pt x="992275" y="1330855"/>
                    </a:lnTo>
                    <a:cubicBezTo>
                      <a:pt x="444393" y="1330855"/>
                      <a:pt x="0" y="1272505"/>
                      <a:pt x="0" y="1200967"/>
                    </a:cubicBezTo>
                    <a:lnTo>
                      <a:pt x="0" y="130288"/>
                    </a:lnTo>
                    <a:cubicBezTo>
                      <a:pt x="0" y="58350"/>
                      <a:pt x="444393" y="0"/>
                      <a:pt x="992275" y="0"/>
                    </a:cubicBezTo>
                    <a:lnTo>
                      <a:pt x="14263191" y="0"/>
                    </a:lnTo>
                    <a:cubicBezTo>
                      <a:pt x="14811074" y="0"/>
                      <a:pt x="15255467" y="58350"/>
                      <a:pt x="15255467" y="130288"/>
                    </a:cubicBezTo>
                    <a:lnTo>
                      <a:pt x="15255467" y="1200967"/>
                    </a:lnTo>
                    <a:cubicBezTo>
                      <a:pt x="15255467" y="1272505"/>
                      <a:pt x="14811074" y="1330855"/>
                      <a:pt x="14263191" y="1330855"/>
                    </a:cubicBezTo>
                    <a:close/>
                  </a:path>
                </a:pathLst>
              </a:custGeom>
              <a:blipFill>
                <a:blip r:embed="rId11">
                  <a:alphaModFix amt="55000"/>
                </a:blip>
                <a:stretch>
                  <a:fillRect t="-340455" b="-340455"/>
                </a:stretch>
              </a:blipFill>
            </p:spPr>
            <p:txBody>
              <a:bodyPr/>
              <a:lstStyle/>
              <a:p>
                <a:endParaRPr lang="en-US"/>
              </a:p>
            </p:txBody>
          </p:sp>
        </p:grpSp>
        <p:sp>
          <p:nvSpPr>
            <p:cNvPr id="13" name="TextBox 13"/>
            <p:cNvSpPr txBox="1"/>
            <p:nvPr/>
          </p:nvSpPr>
          <p:spPr>
            <a:xfrm>
              <a:off x="380838" y="373987"/>
              <a:ext cx="18070701" cy="771097"/>
            </a:xfrm>
            <a:prstGeom prst="rect">
              <a:avLst/>
            </a:prstGeom>
          </p:spPr>
          <p:txBody>
            <a:bodyPr lIns="0" tIns="0" rIns="0" bIns="0" rtlCol="0" anchor="t">
              <a:spAutoFit/>
            </a:bodyPr>
            <a:lstStyle/>
            <a:p>
              <a:pPr algn="l">
                <a:lnSpc>
                  <a:spcPts val="4486"/>
                </a:lnSpc>
              </a:pPr>
              <a:r>
                <a:rPr lang="en-US" sz="3204" b="1">
                  <a:solidFill>
                    <a:srgbClr val="234BA1"/>
                  </a:solidFill>
                  <a:latin typeface="Arial Bold"/>
                  <a:ea typeface="Arial Bold"/>
                  <a:cs typeface="Arial Bold"/>
                  <a:sym typeface="Arial Bold"/>
                </a:rPr>
                <a:t>Cơ quan Nhà nước</a:t>
              </a:r>
            </a:p>
          </p:txBody>
        </p:sp>
      </p:grpSp>
      <p:grpSp>
        <p:nvGrpSpPr>
          <p:cNvPr id="14" name="Group 14"/>
          <p:cNvGrpSpPr/>
          <p:nvPr/>
        </p:nvGrpSpPr>
        <p:grpSpPr>
          <a:xfrm>
            <a:off x="3383080" y="6150043"/>
            <a:ext cx="14124283" cy="1163583"/>
            <a:chOff x="0" y="0"/>
            <a:chExt cx="18832377" cy="1551443"/>
          </a:xfrm>
        </p:grpSpPr>
        <p:grpSp>
          <p:nvGrpSpPr>
            <p:cNvPr id="15" name="Group 15"/>
            <p:cNvGrpSpPr/>
            <p:nvPr/>
          </p:nvGrpSpPr>
          <p:grpSpPr>
            <a:xfrm>
              <a:off x="0" y="0"/>
              <a:ext cx="18832377" cy="1551443"/>
              <a:chOff x="0" y="0"/>
              <a:chExt cx="15255466" cy="1256771"/>
            </a:xfrm>
          </p:grpSpPr>
          <p:sp>
            <p:nvSpPr>
              <p:cNvPr id="16" name="Freeform 16"/>
              <p:cNvSpPr/>
              <p:nvPr/>
            </p:nvSpPr>
            <p:spPr>
              <a:xfrm>
                <a:off x="0" y="0"/>
                <a:ext cx="15255467" cy="1256771"/>
              </a:xfrm>
              <a:custGeom>
                <a:avLst/>
                <a:gdLst/>
                <a:ahLst/>
                <a:cxnLst/>
                <a:rect l="l" t="t" r="r" b="b"/>
                <a:pathLst>
                  <a:path w="15255467" h="1256771">
                    <a:moveTo>
                      <a:pt x="14263191" y="1256771"/>
                    </a:moveTo>
                    <a:lnTo>
                      <a:pt x="992275" y="1256771"/>
                    </a:lnTo>
                    <a:cubicBezTo>
                      <a:pt x="444393" y="1256771"/>
                      <a:pt x="0" y="1201670"/>
                      <a:pt x="0" y="1134114"/>
                    </a:cubicBezTo>
                    <a:lnTo>
                      <a:pt x="0" y="123035"/>
                    </a:lnTo>
                    <a:cubicBezTo>
                      <a:pt x="0" y="55102"/>
                      <a:pt x="444393" y="0"/>
                      <a:pt x="992275" y="0"/>
                    </a:cubicBezTo>
                    <a:lnTo>
                      <a:pt x="14263191" y="0"/>
                    </a:lnTo>
                    <a:cubicBezTo>
                      <a:pt x="14811074" y="0"/>
                      <a:pt x="15255467" y="55102"/>
                      <a:pt x="15255467" y="123035"/>
                    </a:cubicBezTo>
                    <a:lnTo>
                      <a:pt x="15255467" y="1134114"/>
                    </a:lnTo>
                    <a:cubicBezTo>
                      <a:pt x="15255467" y="1201670"/>
                      <a:pt x="14811074" y="1256771"/>
                      <a:pt x="14263191" y="1256771"/>
                    </a:cubicBezTo>
                    <a:close/>
                  </a:path>
                </a:pathLst>
              </a:custGeom>
              <a:blipFill>
                <a:blip r:embed="rId11">
                  <a:alphaModFix amt="55000"/>
                </a:blip>
                <a:stretch>
                  <a:fillRect t="-363471" b="-363471"/>
                </a:stretch>
              </a:blipFill>
            </p:spPr>
            <p:txBody>
              <a:bodyPr/>
              <a:lstStyle/>
              <a:p>
                <a:endParaRPr lang="en-US"/>
              </a:p>
            </p:txBody>
          </p:sp>
        </p:grpSp>
        <p:sp>
          <p:nvSpPr>
            <p:cNvPr id="17" name="TextBox 17"/>
            <p:cNvSpPr txBox="1"/>
            <p:nvPr/>
          </p:nvSpPr>
          <p:spPr>
            <a:xfrm>
              <a:off x="380838" y="37543"/>
              <a:ext cx="18070701" cy="1513900"/>
            </a:xfrm>
            <a:prstGeom prst="rect">
              <a:avLst/>
            </a:prstGeom>
          </p:spPr>
          <p:txBody>
            <a:bodyPr lIns="0" tIns="0" rIns="0" bIns="0" rtlCol="0" anchor="t">
              <a:spAutoFit/>
            </a:bodyPr>
            <a:lstStyle/>
            <a:p>
              <a:pPr algn="l">
                <a:lnSpc>
                  <a:spcPts val="4486"/>
                </a:lnSpc>
              </a:pPr>
              <a:r>
                <a:rPr lang="en-US" sz="3204" b="1">
                  <a:solidFill>
                    <a:srgbClr val="234BA1"/>
                  </a:solidFill>
                  <a:latin typeface="Arial Bold"/>
                  <a:ea typeface="Arial Bold"/>
                  <a:cs typeface="Arial Bold"/>
                  <a:sym typeface="Arial Bold"/>
                </a:rPr>
                <a:t>Đơn vị sự nghiệp công lập, đơn vị vũ trang nhân dân; tổ chức chính trị - xã hội; tổ chức chính trị xã hội - nghề nghiệp</a:t>
              </a:r>
            </a:p>
          </p:txBody>
        </p:sp>
      </p:grpSp>
      <p:sp>
        <p:nvSpPr>
          <p:cNvPr id="20" name="Freeform 20"/>
          <p:cNvSpPr/>
          <p:nvPr/>
        </p:nvSpPr>
        <p:spPr>
          <a:xfrm>
            <a:off x="35001" y="5974062"/>
            <a:ext cx="1987397" cy="2362434"/>
          </a:xfrm>
          <a:custGeom>
            <a:avLst/>
            <a:gdLst/>
            <a:ahLst/>
            <a:cxnLst/>
            <a:rect l="l" t="t" r="r" b="b"/>
            <a:pathLst>
              <a:path w="1987397" h="2362434">
                <a:moveTo>
                  <a:pt x="0" y="0"/>
                </a:moveTo>
                <a:lnTo>
                  <a:pt x="1987398" y="0"/>
                </a:lnTo>
                <a:lnTo>
                  <a:pt x="1987398" y="2362434"/>
                </a:lnTo>
                <a:lnTo>
                  <a:pt x="0" y="23624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21" name="Group 21"/>
          <p:cNvGrpSpPr/>
          <p:nvPr/>
        </p:nvGrpSpPr>
        <p:grpSpPr>
          <a:xfrm>
            <a:off x="2492166" y="2223385"/>
            <a:ext cx="14794738" cy="1976761"/>
            <a:chOff x="0" y="0"/>
            <a:chExt cx="19726318" cy="2635681"/>
          </a:xfrm>
        </p:grpSpPr>
        <p:sp>
          <p:nvSpPr>
            <p:cNvPr id="22" name="TextBox 22"/>
            <p:cNvSpPr txBox="1"/>
            <p:nvPr/>
          </p:nvSpPr>
          <p:spPr>
            <a:xfrm>
              <a:off x="0" y="-95250"/>
              <a:ext cx="19691409" cy="2730931"/>
            </a:xfrm>
            <a:prstGeom prst="rect">
              <a:avLst/>
            </a:prstGeom>
          </p:spPr>
          <p:txBody>
            <a:bodyPr lIns="0" tIns="0" rIns="0" bIns="0" rtlCol="0" anchor="t">
              <a:spAutoFit/>
            </a:bodyPr>
            <a:lstStyle/>
            <a:p>
              <a:pPr algn="l">
                <a:lnSpc>
                  <a:spcPts val="7686"/>
                </a:lnSpc>
              </a:pPr>
              <a:r>
                <a:rPr lang="en-US" sz="6626" b="1">
                  <a:solidFill>
                    <a:srgbClr val="FDD615"/>
                  </a:solidFill>
                  <a:latin typeface="Arial Bold"/>
                  <a:ea typeface="Arial Bold"/>
                  <a:cs typeface="Arial Bold"/>
                  <a:sym typeface="Arial Bold"/>
                </a:rPr>
                <a:t>ĐỐI TƯỢNG BẮT BUỘC </a:t>
              </a:r>
            </a:p>
            <a:p>
              <a:pPr marL="0" lvl="0" indent="0" algn="l">
                <a:lnSpc>
                  <a:spcPts val="7686"/>
                </a:lnSpc>
                <a:spcBef>
                  <a:spcPct val="0"/>
                </a:spcBef>
              </a:pPr>
              <a:r>
                <a:rPr lang="en-US" sz="6626" b="1">
                  <a:solidFill>
                    <a:srgbClr val="FDD615"/>
                  </a:solidFill>
                  <a:latin typeface="Arial Bold"/>
                  <a:ea typeface="Arial Bold"/>
                  <a:cs typeface="Arial Bold"/>
                  <a:sym typeface="Arial Bold"/>
                </a:rPr>
                <a:t>THAM GIA BẢO HIỂM THẤT NGHIỆP</a:t>
              </a:r>
            </a:p>
          </p:txBody>
        </p:sp>
        <p:sp>
          <p:nvSpPr>
            <p:cNvPr id="23" name="TextBox 23"/>
            <p:cNvSpPr txBox="1"/>
            <p:nvPr/>
          </p:nvSpPr>
          <p:spPr>
            <a:xfrm>
              <a:off x="34909" y="-95250"/>
              <a:ext cx="19691409" cy="2727821"/>
            </a:xfrm>
            <a:prstGeom prst="rect">
              <a:avLst/>
            </a:prstGeom>
          </p:spPr>
          <p:txBody>
            <a:bodyPr lIns="0" tIns="0" rIns="0" bIns="0" rtlCol="0" anchor="t">
              <a:spAutoFit/>
            </a:bodyPr>
            <a:lstStyle/>
            <a:p>
              <a:pPr algn="l">
                <a:lnSpc>
                  <a:spcPts val="7686"/>
                </a:lnSpc>
              </a:pPr>
              <a:r>
                <a:rPr lang="en-US" sz="6626" b="1">
                  <a:solidFill>
                    <a:srgbClr val="234BA1"/>
                  </a:solidFill>
                  <a:latin typeface="Arial Bold"/>
                  <a:ea typeface="Arial Bold"/>
                  <a:cs typeface="Arial Bold"/>
                  <a:sym typeface="Arial Bold"/>
                </a:rPr>
                <a:t>ĐỐI TƯỢNG BẮT BUỘC </a:t>
              </a:r>
            </a:p>
            <a:p>
              <a:pPr marL="0" lvl="0" indent="0" algn="l">
                <a:lnSpc>
                  <a:spcPts val="7686"/>
                </a:lnSpc>
                <a:spcBef>
                  <a:spcPct val="0"/>
                </a:spcBef>
              </a:pPr>
              <a:r>
                <a:rPr lang="en-US" sz="6626" b="1">
                  <a:solidFill>
                    <a:srgbClr val="234BA1"/>
                  </a:solidFill>
                  <a:latin typeface="Arial Bold"/>
                  <a:ea typeface="Arial Bold"/>
                  <a:cs typeface="Arial Bold"/>
                  <a:sym typeface="Arial Bold"/>
                </a:rPr>
                <a:t>THAM GIA BẢO HIỂM THẤT NGHIỆP</a:t>
              </a:r>
            </a:p>
          </p:txBody>
        </p:sp>
      </p:grpSp>
      <p:sp>
        <p:nvSpPr>
          <p:cNvPr id="24" name="Freeform 24"/>
          <p:cNvSpPr/>
          <p:nvPr/>
        </p:nvSpPr>
        <p:spPr>
          <a:xfrm>
            <a:off x="1917310" y="6202655"/>
            <a:ext cx="1354700" cy="1058359"/>
          </a:xfrm>
          <a:custGeom>
            <a:avLst/>
            <a:gdLst/>
            <a:ahLst/>
            <a:cxnLst/>
            <a:rect l="l" t="t" r="r" b="b"/>
            <a:pathLst>
              <a:path w="1354700" h="1058359">
                <a:moveTo>
                  <a:pt x="0" y="0"/>
                </a:moveTo>
                <a:lnTo>
                  <a:pt x="1354700" y="0"/>
                </a:lnTo>
                <a:lnTo>
                  <a:pt x="1354700" y="1058359"/>
                </a:lnTo>
                <a:lnTo>
                  <a:pt x="0" y="10583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5" name="Group 25"/>
          <p:cNvGrpSpPr/>
          <p:nvPr/>
        </p:nvGrpSpPr>
        <p:grpSpPr>
          <a:xfrm>
            <a:off x="3383080" y="7453462"/>
            <a:ext cx="14124283" cy="1177646"/>
            <a:chOff x="0" y="0"/>
            <a:chExt cx="15255466" cy="1271962"/>
          </a:xfrm>
        </p:grpSpPr>
        <p:sp>
          <p:nvSpPr>
            <p:cNvPr id="26" name="Freeform 26"/>
            <p:cNvSpPr/>
            <p:nvPr/>
          </p:nvSpPr>
          <p:spPr>
            <a:xfrm>
              <a:off x="0" y="0"/>
              <a:ext cx="15255467" cy="1271962"/>
            </a:xfrm>
            <a:custGeom>
              <a:avLst/>
              <a:gdLst/>
              <a:ahLst/>
              <a:cxnLst/>
              <a:rect l="l" t="t" r="r" b="b"/>
              <a:pathLst>
                <a:path w="15255467" h="1271962">
                  <a:moveTo>
                    <a:pt x="14263191" y="1271962"/>
                  </a:moveTo>
                  <a:lnTo>
                    <a:pt x="992275" y="1271962"/>
                  </a:lnTo>
                  <a:cubicBezTo>
                    <a:pt x="444393" y="1271962"/>
                    <a:pt x="0" y="1216194"/>
                    <a:pt x="0" y="1147821"/>
                  </a:cubicBezTo>
                  <a:lnTo>
                    <a:pt x="0" y="124522"/>
                  </a:lnTo>
                  <a:cubicBezTo>
                    <a:pt x="0" y="55768"/>
                    <a:pt x="444393" y="0"/>
                    <a:pt x="992275" y="0"/>
                  </a:cubicBezTo>
                  <a:lnTo>
                    <a:pt x="14263191" y="0"/>
                  </a:lnTo>
                  <a:cubicBezTo>
                    <a:pt x="14811074" y="0"/>
                    <a:pt x="15255467" y="55768"/>
                    <a:pt x="15255467" y="124522"/>
                  </a:cubicBezTo>
                  <a:lnTo>
                    <a:pt x="15255467" y="1147821"/>
                  </a:lnTo>
                  <a:cubicBezTo>
                    <a:pt x="15255467" y="1216194"/>
                    <a:pt x="14811074" y="1271962"/>
                    <a:pt x="14263191" y="1271962"/>
                  </a:cubicBezTo>
                  <a:close/>
                </a:path>
              </a:pathLst>
            </a:custGeom>
            <a:blipFill>
              <a:blip r:embed="rId11">
                <a:alphaModFix amt="55000"/>
              </a:blip>
              <a:stretch>
                <a:fillRect t="-358533" b="-358533"/>
              </a:stretch>
            </a:blipFill>
          </p:spPr>
          <p:txBody>
            <a:bodyPr/>
            <a:lstStyle/>
            <a:p>
              <a:endParaRPr lang="en-US"/>
            </a:p>
          </p:txBody>
        </p:sp>
      </p:grpSp>
      <p:sp>
        <p:nvSpPr>
          <p:cNvPr id="27" name="TextBox 27"/>
          <p:cNvSpPr txBox="1"/>
          <p:nvPr/>
        </p:nvSpPr>
        <p:spPr>
          <a:xfrm>
            <a:off x="3668708" y="7464727"/>
            <a:ext cx="13553025" cy="1166381"/>
          </a:xfrm>
          <a:prstGeom prst="rect">
            <a:avLst/>
          </a:prstGeom>
        </p:spPr>
        <p:txBody>
          <a:bodyPr lIns="0" tIns="0" rIns="0" bIns="0" rtlCol="0" anchor="t">
            <a:spAutoFit/>
          </a:bodyPr>
          <a:lstStyle/>
          <a:p>
            <a:pPr algn="l">
              <a:lnSpc>
                <a:spcPts val="4486"/>
              </a:lnSpc>
            </a:pPr>
            <a:r>
              <a:rPr lang="en-US" sz="3204" b="1">
                <a:solidFill>
                  <a:srgbClr val="234BA1"/>
                </a:solidFill>
                <a:latin typeface="Arial Bold"/>
                <a:ea typeface="Arial Bold"/>
                <a:cs typeface="Arial Bold"/>
                <a:sym typeface="Arial Bold"/>
              </a:rPr>
              <a:t>Cơ quan, tổ chức nước ngoài; Cơ quan - tổ chức quốc tế hoạt động trên lãnh thổ Việt Nam</a:t>
            </a:r>
          </a:p>
        </p:txBody>
      </p:sp>
      <p:grpSp>
        <p:nvGrpSpPr>
          <p:cNvPr id="28" name="Group 28"/>
          <p:cNvGrpSpPr/>
          <p:nvPr/>
        </p:nvGrpSpPr>
        <p:grpSpPr>
          <a:xfrm>
            <a:off x="3383080" y="8773984"/>
            <a:ext cx="14124283" cy="1238064"/>
            <a:chOff x="0" y="0"/>
            <a:chExt cx="15255466" cy="1337217"/>
          </a:xfrm>
        </p:grpSpPr>
        <p:sp>
          <p:nvSpPr>
            <p:cNvPr id="29" name="Freeform 29"/>
            <p:cNvSpPr/>
            <p:nvPr/>
          </p:nvSpPr>
          <p:spPr>
            <a:xfrm>
              <a:off x="0" y="0"/>
              <a:ext cx="15255467" cy="1337217"/>
            </a:xfrm>
            <a:custGeom>
              <a:avLst/>
              <a:gdLst/>
              <a:ahLst/>
              <a:cxnLst/>
              <a:rect l="l" t="t" r="r" b="b"/>
              <a:pathLst>
                <a:path w="15255467" h="1337217">
                  <a:moveTo>
                    <a:pt x="14263191" y="1337217"/>
                  </a:moveTo>
                  <a:lnTo>
                    <a:pt x="992275" y="1337217"/>
                  </a:lnTo>
                  <a:cubicBezTo>
                    <a:pt x="444393" y="1337217"/>
                    <a:pt x="0" y="1278589"/>
                    <a:pt x="0" y="1206708"/>
                  </a:cubicBezTo>
                  <a:lnTo>
                    <a:pt x="0" y="130911"/>
                  </a:lnTo>
                  <a:cubicBezTo>
                    <a:pt x="0" y="58629"/>
                    <a:pt x="444393" y="0"/>
                    <a:pt x="992275" y="0"/>
                  </a:cubicBezTo>
                  <a:lnTo>
                    <a:pt x="14263191" y="0"/>
                  </a:lnTo>
                  <a:cubicBezTo>
                    <a:pt x="14811074" y="0"/>
                    <a:pt x="15255467" y="58629"/>
                    <a:pt x="15255467" y="130911"/>
                  </a:cubicBezTo>
                  <a:lnTo>
                    <a:pt x="15255467" y="1206708"/>
                  </a:lnTo>
                  <a:cubicBezTo>
                    <a:pt x="15255467" y="1278589"/>
                    <a:pt x="14811074" y="1337217"/>
                    <a:pt x="14263191" y="1337217"/>
                  </a:cubicBezTo>
                  <a:close/>
                </a:path>
              </a:pathLst>
            </a:custGeom>
            <a:blipFill>
              <a:blip r:embed="rId11">
                <a:alphaModFix amt="55000"/>
              </a:blip>
              <a:stretch>
                <a:fillRect t="-338597" b="-338597"/>
              </a:stretch>
            </a:blipFill>
          </p:spPr>
          <p:txBody>
            <a:bodyPr/>
            <a:lstStyle/>
            <a:p>
              <a:endParaRPr lang="en-US"/>
            </a:p>
          </p:txBody>
        </p:sp>
      </p:grpSp>
      <p:sp>
        <p:nvSpPr>
          <p:cNvPr id="30" name="TextBox 30"/>
          <p:cNvSpPr txBox="1"/>
          <p:nvPr/>
        </p:nvSpPr>
        <p:spPr>
          <a:xfrm>
            <a:off x="3706275" y="8783509"/>
            <a:ext cx="13553025" cy="1166381"/>
          </a:xfrm>
          <a:prstGeom prst="rect">
            <a:avLst/>
          </a:prstGeom>
        </p:spPr>
        <p:txBody>
          <a:bodyPr lIns="0" tIns="0" rIns="0" bIns="0" rtlCol="0" anchor="t">
            <a:spAutoFit/>
          </a:bodyPr>
          <a:lstStyle/>
          <a:p>
            <a:pPr algn="l">
              <a:lnSpc>
                <a:spcPts val="4486"/>
              </a:lnSpc>
            </a:pPr>
            <a:r>
              <a:rPr lang="en-US" sz="3204" b="1" dirty="0" err="1">
                <a:solidFill>
                  <a:srgbClr val="234BA1"/>
                </a:solidFill>
                <a:latin typeface="Arial Bold"/>
                <a:ea typeface="Arial Bold"/>
                <a:cs typeface="Arial Bold"/>
                <a:sym typeface="Arial Bold"/>
              </a:rPr>
              <a:t>Doanh</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nghiệp</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hợp</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tác</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xã</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hộ</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gia</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đình</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hộ</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kinh</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doanh</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tổ</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chức</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khác</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và</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cá</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nhân</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có</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thuê</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mướn</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sử</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đụng</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NLĐ</a:t>
            </a:r>
            <a:endParaRPr lang="en-US" sz="3204" b="1" dirty="0">
              <a:solidFill>
                <a:srgbClr val="234BA1"/>
              </a:solidFill>
              <a:latin typeface="Arial Bold"/>
              <a:ea typeface="Arial Bold"/>
              <a:cs typeface="Arial Bold"/>
              <a:sym typeface="Arial Bold"/>
            </a:endParaRPr>
          </a:p>
        </p:txBody>
      </p:sp>
      <p:sp>
        <p:nvSpPr>
          <p:cNvPr id="31" name="Freeform 31"/>
          <p:cNvSpPr/>
          <p:nvPr/>
        </p:nvSpPr>
        <p:spPr>
          <a:xfrm>
            <a:off x="1917310" y="7513106"/>
            <a:ext cx="1354700" cy="1058359"/>
          </a:xfrm>
          <a:custGeom>
            <a:avLst/>
            <a:gdLst/>
            <a:ahLst/>
            <a:cxnLst/>
            <a:rect l="l" t="t" r="r" b="b"/>
            <a:pathLst>
              <a:path w="1354700" h="1058359">
                <a:moveTo>
                  <a:pt x="0" y="0"/>
                </a:moveTo>
                <a:lnTo>
                  <a:pt x="1354700" y="0"/>
                </a:lnTo>
                <a:lnTo>
                  <a:pt x="1354700" y="1058359"/>
                </a:lnTo>
                <a:lnTo>
                  <a:pt x="0" y="10583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p:cNvSpPr/>
          <p:nvPr/>
        </p:nvSpPr>
        <p:spPr>
          <a:xfrm>
            <a:off x="1917310" y="8800065"/>
            <a:ext cx="1354700" cy="1058359"/>
          </a:xfrm>
          <a:custGeom>
            <a:avLst/>
            <a:gdLst/>
            <a:ahLst/>
            <a:cxnLst/>
            <a:rect l="l" t="t" r="r" b="b"/>
            <a:pathLst>
              <a:path w="1354700" h="1058359">
                <a:moveTo>
                  <a:pt x="0" y="0"/>
                </a:moveTo>
                <a:lnTo>
                  <a:pt x="1354700" y="0"/>
                </a:lnTo>
                <a:lnTo>
                  <a:pt x="1354700" y="1058360"/>
                </a:lnTo>
                <a:lnTo>
                  <a:pt x="0" y="10583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Freeform 7"/>
          <p:cNvSpPr/>
          <p:nvPr/>
        </p:nvSpPr>
        <p:spPr>
          <a:xfrm>
            <a:off x="1693423" y="3062319"/>
            <a:ext cx="1987397" cy="2362434"/>
          </a:xfrm>
          <a:custGeom>
            <a:avLst/>
            <a:gdLst/>
            <a:ahLst/>
            <a:cxnLst/>
            <a:rect l="l" t="t" r="r" b="b"/>
            <a:pathLst>
              <a:path w="1987397" h="2362434">
                <a:moveTo>
                  <a:pt x="0" y="0"/>
                </a:moveTo>
                <a:lnTo>
                  <a:pt x="1987397" y="0"/>
                </a:lnTo>
                <a:lnTo>
                  <a:pt x="1987397" y="2362433"/>
                </a:lnTo>
                <a:lnTo>
                  <a:pt x="0" y="23624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2022399" y="1634482"/>
            <a:ext cx="15345399" cy="1100461"/>
          </a:xfrm>
          <a:prstGeom prst="rect">
            <a:avLst/>
          </a:prstGeom>
        </p:spPr>
        <p:txBody>
          <a:bodyPr lIns="0" tIns="0" rIns="0" bIns="0" rtlCol="0" anchor="t">
            <a:spAutoFit/>
          </a:bodyPr>
          <a:lstStyle/>
          <a:p>
            <a:pPr marL="0" lvl="0" indent="0" algn="l">
              <a:lnSpc>
                <a:spcPts val="7686"/>
              </a:lnSpc>
              <a:spcBef>
                <a:spcPct val="0"/>
              </a:spcBef>
            </a:pPr>
            <a:r>
              <a:rPr lang="en-US" sz="6626" b="1">
                <a:solidFill>
                  <a:srgbClr val="1836B2"/>
                </a:solidFill>
                <a:latin typeface="Arial Bold"/>
                <a:ea typeface="Arial Bold"/>
                <a:cs typeface="Arial Bold"/>
                <a:sym typeface="Arial Bold"/>
              </a:rPr>
              <a:t>MỨC ĐÓNG BẢO HIỂM THẤT NGHIỆP</a:t>
            </a:r>
          </a:p>
        </p:txBody>
      </p:sp>
      <p:sp>
        <p:nvSpPr>
          <p:cNvPr id="9" name="Freeform 9"/>
          <p:cNvSpPr/>
          <p:nvPr/>
        </p:nvSpPr>
        <p:spPr>
          <a:xfrm>
            <a:off x="10144133" y="3163180"/>
            <a:ext cx="1460145" cy="2147272"/>
          </a:xfrm>
          <a:custGeom>
            <a:avLst/>
            <a:gdLst/>
            <a:ahLst/>
            <a:cxnLst/>
            <a:rect l="l" t="t" r="r" b="b"/>
            <a:pathLst>
              <a:path w="1460145" h="2147272">
                <a:moveTo>
                  <a:pt x="0" y="0"/>
                </a:moveTo>
                <a:lnTo>
                  <a:pt x="1460145" y="0"/>
                </a:lnTo>
                <a:lnTo>
                  <a:pt x="1460145" y="2147272"/>
                </a:lnTo>
                <a:lnTo>
                  <a:pt x="0" y="2147272"/>
                </a:lnTo>
                <a:lnTo>
                  <a:pt x="0" y="0"/>
                </a:lnTo>
                <a:close/>
              </a:path>
            </a:pathLst>
          </a:custGeom>
          <a:blipFill>
            <a:blip r:embed="rId7"/>
            <a:stretch>
              <a:fillRect/>
            </a:stretch>
          </a:blipFill>
        </p:spPr>
        <p:txBody>
          <a:bodyPr/>
          <a:lstStyle/>
          <a:p>
            <a:endParaRPr lang="en-US"/>
          </a:p>
        </p:txBody>
      </p:sp>
      <p:grpSp>
        <p:nvGrpSpPr>
          <p:cNvPr id="10" name="Group 10"/>
          <p:cNvGrpSpPr/>
          <p:nvPr/>
        </p:nvGrpSpPr>
        <p:grpSpPr>
          <a:xfrm>
            <a:off x="3680820" y="3619852"/>
            <a:ext cx="4462177" cy="1257416"/>
            <a:chOff x="0" y="0"/>
            <a:chExt cx="5949569" cy="1676554"/>
          </a:xfrm>
        </p:grpSpPr>
        <p:grpSp>
          <p:nvGrpSpPr>
            <p:cNvPr id="11" name="Group 11"/>
            <p:cNvGrpSpPr/>
            <p:nvPr/>
          </p:nvGrpSpPr>
          <p:grpSpPr>
            <a:xfrm>
              <a:off x="0" y="0"/>
              <a:ext cx="5949569" cy="1676554"/>
              <a:chOff x="0" y="0"/>
              <a:chExt cx="4819543" cy="1358120"/>
            </a:xfrm>
          </p:grpSpPr>
          <p:sp>
            <p:nvSpPr>
              <p:cNvPr id="12" name="Freeform 12"/>
              <p:cNvSpPr/>
              <p:nvPr/>
            </p:nvSpPr>
            <p:spPr>
              <a:xfrm>
                <a:off x="0" y="0"/>
                <a:ext cx="4819543" cy="1358120"/>
              </a:xfrm>
              <a:custGeom>
                <a:avLst/>
                <a:gdLst/>
                <a:ahLst/>
                <a:cxnLst/>
                <a:rect l="l" t="t" r="r" b="b"/>
                <a:pathLst>
                  <a:path w="4819543" h="1358120">
                    <a:moveTo>
                      <a:pt x="4506061" y="1358120"/>
                    </a:moveTo>
                    <a:lnTo>
                      <a:pt x="313482" y="1358120"/>
                    </a:lnTo>
                    <a:cubicBezTo>
                      <a:pt x="140394" y="1358120"/>
                      <a:pt x="0" y="1298574"/>
                      <a:pt x="0" y="1225570"/>
                    </a:cubicBezTo>
                    <a:lnTo>
                      <a:pt x="0" y="132957"/>
                    </a:lnTo>
                    <a:cubicBezTo>
                      <a:pt x="0" y="59545"/>
                      <a:pt x="140394" y="0"/>
                      <a:pt x="313482" y="0"/>
                    </a:cubicBezTo>
                    <a:lnTo>
                      <a:pt x="4506061" y="0"/>
                    </a:lnTo>
                    <a:cubicBezTo>
                      <a:pt x="4679149" y="0"/>
                      <a:pt x="4819543" y="59545"/>
                      <a:pt x="4819543" y="132957"/>
                    </a:cubicBezTo>
                    <a:lnTo>
                      <a:pt x="4819543" y="1225570"/>
                    </a:lnTo>
                    <a:cubicBezTo>
                      <a:pt x="4819543" y="1298574"/>
                      <a:pt x="4679149" y="1358120"/>
                      <a:pt x="4506061" y="1358120"/>
                    </a:cubicBezTo>
                    <a:close/>
                  </a:path>
                </a:pathLst>
              </a:custGeom>
              <a:blipFill>
                <a:blip r:embed="rId8">
                  <a:alphaModFix amt="55000"/>
                </a:blip>
                <a:stretch>
                  <a:fillRect t="-70877" b="-70877"/>
                </a:stretch>
              </a:blipFill>
            </p:spPr>
            <p:txBody>
              <a:bodyPr/>
              <a:lstStyle/>
              <a:p>
                <a:endParaRPr lang="en-US"/>
              </a:p>
            </p:txBody>
          </p:sp>
        </p:grpSp>
        <p:sp>
          <p:nvSpPr>
            <p:cNvPr id="13" name="TextBox 13"/>
            <p:cNvSpPr txBox="1"/>
            <p:nvPr/>
          </p:nvSpPr>
          <p:spPr>
            <a:xfrm>
              <a:off x="120315" y="149660"/>
              <a:ext cx="5708938" cy="1526895"/>
            </a:xfrm>
            <a:prstGeom prst="rect">
              <a:avLst/>
            </a:prstGeom>
          </p:spPr>
          <p:txBody>
            <a:bodyPr lIns="0" tIns="0" rIns="0" bIns="0" rtlCol="0" anchor="t">
              <a:spAutoFit/>
            </a:bodyPr>
            <a:lstStyle/>
            <a:p>
              <a:pPr algn="l">
                <a:lnSpc>
                  <a:spcPts val="4486"/>
                </a:lnSpc>
              </a:pPr>
              <a:r>
                <a:rPr lang="en-US" sz="3204" b="1" dirty="0" err="1">
                  <a:solidFill>
                    <a:srgbClr val="234BA1"/>
                  </a:solidFill>
                  <a:latin typeface="Arial Bold"/>
                  <a:ea typeface="Arial Bold"/>
                  <a:cs typeface="Arial Bold"/>
                  <a:sym typeface="Arial Bold"/>
                </a:rPr>
                <a:t>NGƯỜI</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SỬ</a:t>
              </a:r>
              <a:r>
                <a:rPr lang="en-US" sz="3204" b="1" dirty="0">
                  <a:solidFill>
                    <a:srgbClr val="234BA1"/>
                  </a:solidFill>
                  <a:latin typeface="Arial Bold"/>
                  <a:ea typeface="Arial Bold"/>
                  <a:cs typeface="Arial Bold"/>
                  <a:sym typeface="Arial Bold"/>
                </a:rPr>
                <a:t> </a:t>
              </a:r>
              <a:r>
                <a:rPr lang="en-US" sz="3204" b="1" dirty="0" err="1">
                  <a:solidFill>
                    <a:srgbClr val="234BA1"/>
                  </a:solidFill>
                  <a:latin typeface="Arial Bold"/>
                  <a:ea typeface="Arial Bold"/>
                  <a:cs typeface="Arial Bold"/>
                  <a:sym typeface="Arial Bold"/>
                </a:rPr>
                <a:t>DỤNG</a:t>
              </a:r>
              <a:r>
                <a:rPr lang="en-US" sz="3204" b="1" dirty="0">
                  <a:solidFill>
                    <a:srgbClr val="234BA1"/>
                  </a:solidFill>
                  <a:latin typeface="Arial Bold"/>
                  <a:ea typeface="Arial Bold"/>
                  <a:cs typeface="Arial Bold"/>
                  <a:sym typeface="Arial Bold"/>
                </a:rPr>
                <a:t> LAO </a:t>
              </a:r>
              <a:r>
                <a:rPr lang="en-US" sz="3204" b="1" dirty="0" err="1">
                  <a:solidFill>
                    <a:srgbClr val="234BA1"/>
                  </a:solidFill>
                  <a:latin typeface="Arial Bold"/>
                  <a:ea typeface="Arial Bold"/>
                  <a:cs typeface="Arial Bold"/>
                  <a:sym typeface="Arial Bold"/>
                </a:rPr>
                <a:t>ĐỘNG</a:t>
              </a:r>
              <a:endParaRPr lang="en-US" sz="3204" b="1" dirty="0">
                <a:solidFill>
                  <a:srgbClr val="234BA1"/>
                </a:solidFill>
                <a:latin typeface="Arial Bold"/>
                <a:ea typeface="Arial Bold"/>
                <a:cs typeface="Arial Bold"/>
                <a:sym typeface="Arial Bold"/>
              </a:endParaRPr>
            </a:p>
          </p:txBody>
        </p:sp>
      </p:grpSp>
      <p:grpSp>
        <p:nvGrpSpPr>
          <p:cNvPr id="14" name="Group 14"/>
          <p:cNvGrpSpPr/>
          <p:nvPr/>
        </p:nvGrpSpPr>
        <p:grpSpPr>
          <a:xfrm>
            <a:off x="11760280" y="3633351"/>
            <a:ext cx="4462177" cy="1232173"/>
            <a:chOff x="0" y="0"/>
            <a:chExt cx="5949569" cy="1642897"/>
          </a:xfrm>
        </p:grpSpPr>
        <p:grpSp>
          <p:nvGrpSpPr>
            <p:cNvPr id="15" name="Group 15"/>
            <p:cNvGrpSpPr/>
            <p:nvPr/>
          </p:nvGrpSpPr>
          <p:grpSpPr>
            <a:xfrm>
              <a:off x="0" y="0"/>
              <a:ext cx="5949569" cy="1642897"/>
              <a:chOff x="0" y="0"/>
              <a:chExt cx="4819543" cy="1330855"/>
            </a:xfrm>
          </p:grpSpPr>
          <p:sp>
            <p:nvSpPr>
              <p:cNvPr id="16" name="Freeform 16"/>
              <p:cNvSpPr/>
              <p:nvPr/>
            </p:nvSpPr>
            <p:spPr>
              <a:xfrm>
                <a:off x="0" y="0"/>
                <a:ext cx="4819543" cy="1330855"/>
              </a:xfrm>
              <a:custGeom>
                <a:avLst/>
                <a:gdLst/>
                <a:ahLst/>
                <a:cxnLst/>
                <a:rect l="l" t="t" r="r" b="b"/>
                <a:pathLst>
                  <a:path w="4819543" h="1330855">
                    <a:moveTo>
                      <a:pt x="4506061" y="1330855"/>
                    </a:moveTo>
                    <a:lnTo>
                      <a:pt x="313482" y="1330855"/>
                    </a:lnTo>
                    <a:cubicBezTo>
                      <a:pt x="140394" y="1330855"/>
                      <a:pt x="0" y="1272505"/>
                      <a:pt x="0" y="1200967"/>
                    </a:cubicBezTo>
                    <a:lnTo>
                      <a:pt x="0" y="130288"/>
                    </a:lnTo>
                    <a:cubicBezTo>
                      <a:pt x="0" y="58350"/>
                      <a:pt x="140394" y="0"/>
                      <a:pt x="313482" y="0"/>
                    </a:cubicBezTo>
                    <a:lnTo>
                      <a:pt x="4506061" y="0"/>
                    </a:lnTo>
                    <a:cubicBezTo>
                      <a:pt x="4679149" y="0"/>
                      <a:pt x="4819543" y="58350"/>
                      <a:pt x="4819543" y="130288"/>
                    </a:cubicBezTo>
                    <a:lnTo>
                      <a:pt x="4819543" y="1200967"/>
                    </a:lnTo>
                    <a:cubicBezTo>
                      <a:pt x="4819543" y="1272505"/>
                      <a:pt x="4679149" y="1330855"/>
                      <a:pt x="4506061" y="1330855"/>
                    </a:cubicBezTo>
                    <a:close/>
                  </a:path>
                </a:pathLst>
              </a:custGeom>
              <a:blipFill>
                <a:blip r:embed="rId8">
                  <a:alphaModFix amt="55000"/>
                </a:blip>
                <a:stretch>
                  <a:fillRect t="-73353" b="-73353"/>
                </a:stretch>
              </a:blipFill>
            </p:spPr>
            <p:txBody>
              <a:bodyPr/>
              <a:lstStyle/>
              <a:p>
                <a:endParaRPr lang="en-US"/>
              </a:p>
            </p:txBody>
          </p:sp>
        </p:grpSp>
        <p:sp>
          <p:nvSpPr>
            <p:cNvPr id="17" name="TextBox 17"/>
            <p:cNvSpPr txBox="1"/>
            <p:nvPr/>
          </p:nvSpPr>
          <p:spPr>
            <a:xfrm>
              <a:off x="120315" y="373987"/>
              <a:ext cx="5708938" cy="771097"/>
            </a:xfrm>
            <a:prstGeom prst="rect">
              <a:avLst/>
            </a:prstGeom>
          </p:spPr>
          <p:txBody>
            <a:bodyPr lIns="0" tIns="0" rIns="0" bIns="0" rtlCol="0" anchor="t">
              <a:spAutoFit/>
            </a:bodyPr>
            <a:lstStyle/>
            <a:p>
              <a:pPr algn="l">
                <a:lnSpc>
                  <a:spcPts val="4486"/>
                </a:lnSpc>
              </a:pPr>
              <a:r>
                <a:rPr lang="en-US" sz="3204" b="1">
                  <a:solidFill>
                    <a:srgbClr val="234BA1"/>
                  </a:solidFill>
                  <a:latin typeface="Arial Bold"/>
                  <a:ea typeface="Arial Bold"/>
                  <a:cs typeface="Arial Bold"/>
                  <a:sym typeface="Arial Bold"/>
                </a:rPr>
                <a:t>NGƯỜI LAO ĐỘNG</a:t>
              </a:r>
            </a:p>
          </p:txBody>
        </p:sp>
      </p:grpSp>
      <p:sp>
        <p:nvSpPr>
          <p:cNvPr id="18" name="TextBox 18"/>
          <p:cNvSpPr txBox="1"/>
          <p:nvPr/>
        </p:nvSpPr>
        <p:spPr>
          <a:xfrm>
            <a:off x="10144133" y="5339027"/>
            <a:ext cx="6874601" cy="702565"/>
          </a:xfrm>
          <a:prstGeom prst="rect">
            <a:avLst/>
          </a:prstGeom>
        </p:spPr>
        <p:txBody>
          <a:bodyPr lIns="0" tIns="0" rIns="0" bIns="0" rtlCol="0" anchor="t">
            <a:spAutoFit/>
          </a:bodyPr>
          <a:lstStyle/>
          <a:p>
            <a:pPr algn="ctr">
              <a:lnSpc>
                <a:spcPts val="6018"/>
              </a:lnSpc>
            </a:pP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Đóng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1%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tiền</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lương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tháng</a:t>
            </a:r>
            <a:endParaRPr lang="en-US" sz="4299" b="1"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19" name="TextBox 19"/>
          <p:cNvSpPr txBox="1"/>
          <p:nvPr/>
        </p:nvSpPr>
        <p:spPr>
          <a:xfrm>
            <a:off x="1693423" y="5339027"/>
            <a:ext cx="6905690" cy="2262526"/>
          </a:xfrm>
          <a:prstGeom prst="rect">
            <a:avLst/>
          </a:prstGeom>
        </p:spPr>
        <p:txBody>
          <a:bodyPr lIns="0" tIns="0" rIns="0" bIns="0" rtlCol="0" anchor="t">
            <a:spAutoFit/>
          </a:bodyPr>
          <a:lstStyle/>
          <a:p>
            <a:pPr algn="just">
              <a:lnSpc>
                <a:spcPts val="6018"/>
              </a:lnSpc>
            </a:pP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Đóng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1%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quỹ</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tiền</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lương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tháng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của</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những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NLĐ</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tham</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gia</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BHTN</a:t>
            </a:r>
            <a:endParaRPr lang="en-US" sz="4299" b="1" dirty="0">
              <a:solidFill>
                <a:srgbClr val="000000"/>
              </a:solidFill>
              <a:latin typeface="Arial" panose="020B0604020202020204" pitchFamily="34" charset="0"/>
              <a:ea typeface="Canva Sans Bold"/>
              <a:cs typeface="Arial" panose="020B0604020202020204" pitchFamily="34" charset="0"/>
              <a:sym typeface="Canva Sans Bold"/>
            </a:endParaRPr>
          </a:p>
        </p:txBody>
      </p:sp>
      <p:sp>
        <p:nvSpPr>
          <p:cNvPr id="20" name="TextBox 20"/>
          <p:cNvSpPr txBox="1"/>
          <p:nvPr/>
        </p:nvSpPr>
        <p:spPr>
          <a:xfrm>
            <a:off x="1693423" y="7839679"/>
            <a:ext cx="15325311" cy="2262526"/>
          </a:xfrm>
          <a:prstGeom prst="rect">
            <a:avLst/>
          </a:prstGeom>
        </p:spPr>
        <p:txBody>
          <a:bodyPr lIns="0" tIns="0" rIns="0" bIns="0" rtlCol="0" anchor="t">
            <a:spAutoFit/>
          </a:bodyPr>
          <a:lstStyle/>
          <a:p>
            <a:pPr algn="just">
              <a:lnSpc>
                <a:spcPts val="6018"/>
              </a:lnSpc>
            </a:pP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Nhà</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nước</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hỗ</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trợ</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tối</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đa</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1%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quỹ</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tiền</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lương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tháng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đóng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BHTN</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của</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những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NLĐ</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tham</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gia</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BHTN</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và</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do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ngân</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sách</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trung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ương</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đảm</a:t>
            </a:r>
            <a:r>
              <a:rPr lang="en-US" sz="4299"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4299" b="1" dirty="0" err="1">
                <a:solidFill>
                  <a:srgbClr val="000000"/>
                </a:solidFill>
                <a:latin typeface="Arial" panose="020B0604020202020204" pitchFamily="34" charset="0"/>
                <a:ea typeface="Canva Sans Bold"/>
                <a:cs typeface="Arial" panose="020B0604020202020204" pitchFamily="34" charset="0"/>
                <a:sym typeface="Canva Sans Bold"/>
              </a:rPr>
              <a:t>bảo</a:t>
            </a:r>
            <a:endParaRPr lang="en-US" sz="4299" b="1" dirty="0">
              <a:solidFill>
                <a:srgbClr val="000000"/>
              </a:solidFill>
              <a:latin typeface="Arial" panose="020B0604020202020204" pitchFamily="34" charset="0"/>
              <a:ea typeface="Canva Sans Bold"/>
              <a:cs typeface="Arial" panose="020B0604020202020204" pitchFamily="34" charset="0"/>
              <a:sym typeface="Canva Sans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211349"/>
            <a:ext cx="11559035" cy="1974900"/>
          </a:xfrm>
          <a:prstGeom prst="rect">
            <a:avLst/>
          </a:prstGeom>
        </p:spPr>
        <p:txBody>
          <a:bodyPr lIns="0" tIns="0" rIns="0" bIns="0" rtlCol="0" anchor="t">
            <a:spAutoFit/>
          </a:bodyPr>
          <a:lstStyle/>
          <a:p>
            <a:pPr algn="ctr">
              <a:lnSpc>
                <a:spcPts val="7686"/>
              </a:lnSpc>
            </a:pPr>
            <a:r>
              <a:rPr lang="en-US" sz="6626" b="1" dirty="0" err="1">
                <a:solidFill>
                  <a:srgbClr val="1836B2"/>
                </a:solidFill>
                <a:latin typeface="Arial"/>
                <a:ea typeface="Arial"/>
                <a:cs typeface="Arial"/>
                <a:sym typeface="Arial"/>
              </a:rPr>
              <a:t>ĐIỀU</a:t>
            </a:r>
            <a:r>
              <a:rPr lang="en-US" sz="6626" b="1" dirty="0">
                <a:solidFill>
                  <a:srgbClr val="1836B2"/>
                </a:solidFill>
                <a:latin typeface="Arial"/>
                <a:ea typeface="Arial"/>
                <a:cs typeface="Arial"/>
                <a:sym typeface="Arial"/>
              </a:rPr>
              <a:t> </a:t>
            </a:r>
            <a:r>
              <a:rPr lang="en-US" sz="6626" b="1" dirty="0" err="1">
                <a:solidFill>
                  <a:srgbClr val="1836B2"/>
                </a:solidFill>
                <a:latin typeface="Arial"/>
                <a:ea typeface="Arial"/>
                <a:cs typeface="Arial"/>
                <a:sym typeface="Arial"/>
              </a:rPr>
              <a:t>KIỆN</a:t>
            </a:r>
            <a:r>
              <a:rPr lang="en-US" sz="6626" b="1" dirty="0">
                <a:solidFill>
                  <a:srgbClr val="1836B2"/>
                </a:solidFill>
                <a:latin typeface="Arial"/>
                <a:ea typeface="Arial"/>
                <a:cs typeface="Arial"/>
                <a:sym typeface="Arial"/>
              </a:rPr>
              <a:t> </a:t>
            </a:r>
            <a:r>
              <a:rPr lang="en-US" sz="6626" b="1" dirty="0" err="1">
                <a:solidFill>
                  <a:srgbClr val="1836B2"/>
                </a:solidFill>
                <a:latin typeface="Arial"/>
                <a:ea typeface="Arial"/>
                <a:cs typeface="Arial"/>
                <a:sym typeface="Arial"/>
              </a:rPr>
              <a:t>HƯỞNG</a:t>
            </a:r>
            <a:endParaRPr lang="en-US" sz="6626" b="1" dirty="0">
              <a:solidFill>
                <a:srgbClr val="1836B2"/>
              </a:solidFill>
              <a:latin typeface="Arial"/>
              <a:ea typeface="Arial"/>
              <a:cs typeface="Arial"/>
              <a:sym typeface="Arial"/>
            </a:endParaRPr>
          </a:p>
          <a:p>
            <a:pPr marL="0" lvl="0" indent="0" algn="ctr">
              <a:lnSpc>
                <a:spcPts val="7686"/>
              </a:lnSpc>
              <a:spcBef>
                <a:spcPct val="0"/>
              </a:spcBef>
            </a:pPr>
            <a:r>
              <a:rPr lang="en-US" sz="6626" b="1" dirty="0" err="1">
                <a:solidFill>
                  <a:srgbClr val="1836B2"/>
                </a:solidFill>
                <a:latin typeface="Arial"/>
                <a:ea typeface="Arial"/>
                <a:cs typeface="Arial"/>
                <a:sym typeface="Arial"/>
              </a:rPr>
              <a:t>TRỢ</a:t>
            </a:r>
            <a:r>
              <a:rPr lang="en-US" sz="6626" b="1" dirty="0">
                <a:solidFill>
                  <a:srgbClr val="1836B2"/>
                </a:solidFill>
                <a:latin typeface="Arial"/>
                <a:ea typeface="Arial"/>
                <a:cs typeface="Arial"/>
                <a:sym typeface="Arial"/>
              </a:rPr>
              <a:t> </a:t>
            </a:r>
            <a:r>
              <a:rPr lang="en-US" sz="6626" b="1" dirty="0" err="1">
                <a:solidFill>
                  <a:srgbClr val="1836B2"/>
                </a:solidFill>
                <a:latin typeface="Arial"/>
                <a:ea typeface="Arial"/>
                <a:cs typeface="Arial"/>
                <a:sym typeface="Arial"/>
              </a:rPr>
              <a:t>CẤP</a:t>
            </a:r>
            <a:r>
              <a:rPr lang="en-US" sz="6626" b="1" dirty="0">
                <a:solidFill>
                  <a:srgbClr val="1836B2"/>
                </a:solidFill>
                <a:latin typeface="Arial"/>
                <a:ea typeface="Arial"/>
                <a:cs typeface="Arial"/>
                <a:sym typeface="Arial"/>
              </a:rPr>
              <a:t> </a:t>
            </a:r>
            <a:r>
              <a:rPr lang="en-US" sz="6626" b="1" dirty="0" err="1">
                <a:solidFill>
                  <a:srgbClr val="1836B2"/>
                </a:solidFill>
                <a:latin typeface="Arial"/>
                <a:ea typeface="Arial"/>
                <a:cs typeface="Arial"/>
                <a:sym typeface="Arial"/>
              </a:rPr>
              <a:t>THẤT</a:t>
            </a:r>
            <a:r>
              <a:rPr lang="en-US" sz="6626" b="1" dirty="0">
                <a:solidFill>
                  <a:srgbClr val="1836B2"/>
                </a:solidFill>
                <a:latin typeface="Arial"/>
                <a:ea typeface="Arial"/>
                <a:cs typeface="Arial"/>
                <a:sym typeface="Arial"/>
              </a:rPr>
              <a:t> </a:t>
            </a:r>
            <a:r>
              <a:rPr lang="en-US" sz="6626" b="1" dirty="0" err="1">
                <a:solidFill>
                  <a:srgbClr val="1836B2"/>
                </a:solidFill>
                <a:latin typeface="Arial"/>
                <a:ea typeface="Arial"/>
                <a:cs typeface="Arial"/>
                <a:sym typeface="Arial"/>
              </a:rPr>
              <a:t>NGHIỆP</a:t>
            </a:r>
            <a:endParaRPr lang="en-US" sz="6626" b="1" dirty="0">
              <a:solidFill>
                <a:srgbClr val="1836B2"/>
              </a:solidFill>
              <a:latin typeface="Arial"/>
              <a:ea typeface="Arial"/>
              <a:cs typeface="Arial"/>
              <a:sym typeface="Arial"/>
            </a:endParaRPr>
          </a:p>
        </p:txBody>
      </p:sp>
      <p:sp>
        <p:nvSpPr>
          <p:cNvPr id="8" name="TextBox 8"/>
          <p:cNvSpPr txBox="1"/>
          <p:nvPr/>
        </p:nvSpPr>
        <p:spPr>
          <a:xfrm>
            <a:off x="778736" y="3505050"/>
            <a:ext cx="16730528" cy="6381750"/>
          </a:xfrm>
          <a:prstGeom prst="rect">
            <a:avLst/>
          </a:prstGeom>
        </p:spPr>
        <p:txBody>
          <a:bodyPr lIns="0" tIns="0" rIns="0" bIns="0" rtlCol="0" anchor="t">
            <a:spAutoFit/>
          </a:bodyPr>
          <a:lstStyle/>
          <a:p>
            <a:pPr algn="just">
              <a:lnSpc>
                <a:spcPts val="4200"/>
              </a:lnSpc>
            </a:pP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1.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Chấm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dứt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HĐLĐ</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hoặc</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HĐLV</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trừ</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trường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hợp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a:t>
            </a:r>
          </a:p>
          <a:p>
            <a:pPr algn="just">
              <a:lnSpc>
                <a:spcPts val="4200"/>
              </a:lnSpc>
            </a:pP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NLĐ</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đơn</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phương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chấm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dứt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HĐLĐ</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HĐLV</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trái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pháp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luật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p>
          <a:p>
            <a:pPr algn="just">
              <a:lnSpc>
                <a:spcPts val="4200"/>
              </a:lnSpc>
            </a:pP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Hưởng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lương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hưu</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trợ</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mất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sức</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lao</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động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hằng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tháng</a:t>
            </a:r>
            <a:endParaRPr lang="en-US" sz="3000" b="1" dirty="0">
              <a:solidFill>
                <a:srgbClr val="000000"/>
              </a:solidFill>
              <a:latin typeface="Arial" panose="020B0604020202020204" pitchFamily="34" charset="0"/>
              <a:ea typeface="Canva Sans Bold"/>
              <a:cs typeface="Arial" panose="020B0604020202020204" pitchFamily="34" charset="0"/>
              <a:sym typeface="Canva Sans Bold"/>
            </a:endParaRPr>
          </a:p>
          <a:p>
            <a:pPr algn="just">
              <a:lnSpc>
                <a:spcPts val="4200"/>
              </a:lnSpc>
            </a:pP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2.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Đã</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đóng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bảo</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hiểm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thất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nghiệp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từ</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đủ</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12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tháng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trở</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lên</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trong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thời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gian</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24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tháng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trước</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khi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chấm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dứt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HĐLĐ</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HĐLV</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đối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với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HĐLĐ</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xác</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định</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thời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hạn</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và</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không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xấc</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định</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thời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hạn</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Đã</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đóng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bảo</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hiểm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thất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nghiệp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từ</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đủ</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12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tháng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trở</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lên</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trong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thời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gian</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36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tháng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trước</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khi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chấm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dứt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hợp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đồng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lao</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động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đối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với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trường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hợp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HĐLĐ</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theo</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mùa</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vụ</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hoặc</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theo</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một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công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việc</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nhất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định</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có</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thời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hạn</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từ</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đủ</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03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tháng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đến</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dưới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12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tháng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a:t>
            </a:r>
          </a:p>
          <a:p>
            <a:pPr algn="just">
              <a:lnSpc>
                <a:spcPts val="4200"/>
              </a:lnSpc>
            </a:pP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3.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Đã</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nộp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hồ</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sơ</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hưởng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trợ</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cấp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thất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nghiệp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tại</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Trung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tâm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DVVL</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trong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vòng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03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tháng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kể</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từ</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ngày</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chấm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dứt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HĐLĐ</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HĐLV</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a:t>
            </a:r>
          </a:p>
          <a:p>
            <a:pPr algn="just">
              <a:lnSpc>
                <a:spcPts val="4200"/>
              </a:lnSpc>
            </a:pP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4.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Chưa</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tìm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được</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việc</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làm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sau</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15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ngày</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kể</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từ</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ngày</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nộp</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hồ</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sơ</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hưởng</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bảo</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hiểm</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thất</a:t>
            </a:r>
            <a:r>
              <a:rPr lang="en-US" sz="3000" b="1" dirty="0">
                <a:solidFill>
                  <a:srgbClr val="000000"/>
                </a:solidFill>
                <a:latin typeface="Arial" panose="020B0604020202020204" pitchFamily="34" charset="0"/>
                <a:ea typeface="Canva Sans Bold"/>
                <a:cs typeface="Arial" panose="020B0604020202020204" pitchFamily="34" charset="0"/>
                <a:sym typeface="Canva Sans Bold"/>
              </a:rPr>
              <a:t> </a:t>
            </a:r>
            <a:r>
              <a:rPr lang="en-US" sz="3000" b="1" dirty="0" err="1">
                <a:solidFill>
                  <a:srgbClr val="000000"/>
                </a:solidFill>
                <a:latin typeface="Arial" panose="020B0604020202020204" pitchFamily="34" charset="0"/>
                <a:ea typeface="Canva Sans Bold"/>
                <a:cs typeface="Arial" panose="020B0604020202020204" pitchFamily="34" charset="0"/>
                <a:sym typeface="Canva Sans Bold"/>
              </a:rPr>
              <a:t>nghiệp</a:t>
            </a:r>
            <a:endParaRPr lang="en-US" sz="3000" b="1" dirty="0">
              <a:solidFill>
                <a:srgbClr val="000000"/>
              </a:solidFill>
              <a:latin typeface="Arial" panose="020B0604020202020204" pitchFamily="34" charset="0"/>
              <a:ea typeface="Canva Sans Bold"/>
              <a:cs typeface="Arial" panose="020B0604020202020204" pitchFamily="34" charset="0"/>
              <a:sym typeface="Canva Sans Bold"/>
            </a:endParaRPr>
          </a:p>
          <a:p>
            <a:pPr algn="just">
              <a:lnSpc>
                <a:spcPts val="4200"/>
              </a:lnSpc>
            </a:pPr>
            <a:endParaRPr lang="en-US" sz="3000" b="1" dirty="0">
              <a:solidFill>
                <a:srgbClr val="000000"/>
              </a:solidFill>
              <a:latin typeface="Arial" panose="020B0604020202020204" pitchFamily="34" charset="0"/>
              <a:ea typeface="Canva Sans Bold"/>
              <a:cs typeface="Arial" panose="020B0604020202020204" pitchFamily="34" charset="0"/>
              <a:sym typeface="Canva Sans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211349"/>
            <a:ext cx="11559035" cy="2072011"/>
          </a:xfrm>
          <a:prstGeom prst="rect">
            <a:avLst/>
          </a:prstGeom>
        </p:spPr>
        <p:txBody>
          <a:bodyPr lIns="0" tIns="0" rIns="0" bIns="0" rtlCol="0" anchor="t">
            <a:spAutoFit/>
          </a:bodyPr>
          <a:lstStyle/>
          <a:p>
            <a:pPr algn="ctr">
              <a:lnSpc>
                <a:spcPts val="7686"/>
              </a:lnSpc>
            </a:pPr>
            <a:r>
              <a:rPr lang="en-US" sz="6626" b="1">
                <a:solidFill>
                  <a:srgbClr val="1836B2"/>
                </a:solidFill>
                <a:latin typeface="Arial Bold"/>
                <a:ea typeface="Arial Bold"/>
                <a:cs typeface="Arial Bold"/>
                <a:sym typeface="Arial Bold"/>
              </a:rPr>
              <a:t>NLĐ ĐƯỢC XÁC ĐỊNH</a:t>
            </a:r>
          </a:p>
          <a:p>
            <a:pPr marL="0" lvl="0" indent="0" algn="ctr">
              <a:lnSpc>
                <a:spcPts val="7686"/>
              </a:lnSpc>
              <a:spcBef>
                <a:spcPct val="0"/>
              </a:spcBef>
            </a:pPr>
            <a:r>
              <a:rPr lang="en-US" sz="6626" b="1">
                <a:solidFill>
                  <a:srgbClr val="1836B2"/>
                </a:solidFill>
                <a:latin typeface="Arial Bold"/>
                <a:ea typeface="Arial Bold"/>
                <a:cs typeface="Arial Bold"/>
                <a:sym typeface="Arial Bold"/>
              </a:rPr>
              <a:t>ĐANG ĐÓNG BHTN</a:t>
            </a:r>
          </a:p>
        </p:txBody>
      </p:sp>
      <p:sp>
        <p:nvSpPr>
          <p:cNvPr id="8" name="TextBox 8"/>
          <p:cNvSpPr txBox="1"/>
          <p:nvPr/>
        </p:nvSpPr>
        <p:spPr>
          <a:xfrm>
            <a:off x="778736" y="3397660"/>
            <a:ext cx="16730528" cy="6416180"/>
          </a:xfrm>
          <a:prstGeom prst="rect">
            <a:avLst/>
          </a:prstGeom>
        </p:spPr>
        <p:txBody>
          <a:bodyPr lIns="0" tIns="0" rIns="0" bIns="0" rtlCol="0" anchor="t">
            <a:spAutoFit/>
          </a:bodyPr>
          <a:lstStyle/>
          <a:p>
            <a:pPr indent="-514350" algn="just">
              <a:lnSpc>
                <a:spcPts val="4200"/>
              </a:lnSpc>
              <a:buAutoNum type="alphaLcParenR"/>
            </a:pPr>
            <a:r>
              <a:rPr lang="en-US" sz="3000" b="1" dirty="0" err="1">
                <a:solidFill>
                  <a:srgbClr val="000000"/>
                </a:solidFill>
                <a:latin typeface="Arial Bold" panose="020B0704020202020204" pitchFamily="34" charset="0"/>
                <a:cs typeface="Arial Bold" panose="020B0704020202020204" pitchFamily="34" charset="0"/>
                <a:sym typeface="Canva Sans Bold"/>
              </a:rPr>
              <a:t>Người</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lao</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động</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đã</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đóng</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bảo</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hiểm</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thất</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nghiệp</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của</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tháng</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chấm</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dứt</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hợp</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đồng</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lao</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động</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hoặc</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hợp</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đồng</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làm</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việc</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và</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được</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cơ</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quan</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bảo</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hiểm</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xã</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hội</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xác</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nhận</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trên</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sổ</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bảo</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hiểm</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xã</a:t>
            </a:r>
            <a:r>
              <a:rPr lang="en-US" sz="3000" b="1" dirty="0">
                <a:solidFill>
                  <a:srgbClr val="000000"/>
                </a:solidFill>
                <a:latin typeface="Arial Bold" panose="020B0704020202020204" pitchFamily="34" charset="0"/>
                <a:cs typeface="Arial Bold" panose="020B0704020202020204" pitchFamily="34" charset="0"/>
                <a:sym typeface="Canva Sans Bold"/>
              </a:rPr>
              <a:t> </a:t>
            </a:r>
            <a:r>
              <a:rPr lang="en-US" sz="3000" b="1" dirty="0" err="1">
                <a:solidFill>
                  <a:srgbClr val="000000"/>
                </a:solidFill>
                <a:latin typeface="Arial Bold" panose="020B0704020202020204" pitchFamily="34" charset="0"/>
                <a:cs typeface="Arial Bold" panose="020B0704020202020204" pitchFamily="34" charset="0"/>
                <a:sym typeface="Canva Sans Bold"/>
              </a:rPr>
              <a:t>hội</a:t>
            </a:r>
            <a:r>
              <a:rPr lang="en-US" sz="3000" b="1" dirty="0">
                <a:solidFill>
                  <a:srgbClr val="000000"/>
                </a:solidFill>
                <a:latin typeface="Arial Bold" panose="020B0704020202020204" pitchFamily="34" charset="0"/>
                <a:cs typeface="Arial Bold" panose="020B0704020202020204" pitchFamily="34" charset="0"/>
                <a:sym typeface="Canva Sans Bold"/>
              </a:rPr>
              <a:t>;</a:t>
            </a:r>
          </a:p>
          <a:p>
            <a:pPr marL="514350" indent="-514350" algn="just">
              <a:lnSpc>
                <a:spcPts val="4200"/>
              </a:lnSpc>
              <a:buAutoNum type="alphaLcParenR"/>
            </a:pPr>
            <a:endParaRPr lang="en-US" sz="3000" b="1" dirty="0">
              <a:solidFill>
                <a:srgbClr val="000000"/>
              </a:solidFill>
              <a:latin typeface="Arial Bold" panose="020B0704020202020204" pitchFamily="34" charset="0"/>
              <a:ea typeface="Canva Sans Bold"/>
              <a:cs typeface="Arial Bold" panose="020B0704020202020204" pitchFamily="34" charset="0"/>
              <a:sym typeface="Canva Sans Bold"/>
            </a:endParaRPr>
          </a:p>
          <a:p>
            <a:pPr algn="just">
              <a:lnSpc>
                <a:spcPts val="4200"/>
              </a:lnSpc>
            </a:pP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b)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Người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đã</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đóng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bảo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hiểm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thất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nghiệp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của</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liền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kề</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trước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chấm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dứt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hoặc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và</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được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cơ</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quan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bảo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hiểm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xã</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hội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xác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nhận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trên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sổ</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bảo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hiểm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xã</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hội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a:t>
            </a:r>
          </a:p>
          <a:p>
            <a:pPr algn="just">
              <a:lnSpc>
                <a:spcPts val="4200"/>
              </a:lnSpc>
            </a:pPr>
            <a:endParaRPr lang="en-US" sz="3000" b="1" dirty="0">
              <a:solidFill>
                <a:srgbClr val="000000"/>
              </a:solidFill>
              <a:latin typeface="Arial Bold" panose="020B0704020202020204" pitchFamily="34" charset="0"/>
              <a:ea typeface="Canva Sans Bold"/>
              <a:cs typeface="Arial Bold" panose="020B0704020202020204" pitchFamily="34" charset="0"/>
              <a:sym typeface="Canva Sans Bold"/>
            </a:endParaRPr>
          </a:p>
          <a:p>
            <a:pPr algn="just">
              <a:lnSpc>
                <a:spcPts val="4200"/>
              </a:lnSpc>
            </a:pP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c)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Người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có</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liền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kề</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trước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chấm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dứt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hoặc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chấm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dứt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mà</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nghỉ</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do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ốm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đau</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thai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sản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từ</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14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ngày</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trở</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lên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trong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không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hưởng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tiền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lương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tại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đơn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vị</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và</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được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cơ</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quan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bảo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hiểm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xã</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hội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xác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nhận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trên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sổ</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bảo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hiểm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xã</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hội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211349"/>
            <a:ext cx="11559035" cy="2072011"/>
          </a:xfrm>
          <a:prstGeom prst="rect">
            <a:avLst/>
          </a:prstGeom>
        </p:spPr>
        <p:txBody>
          <a:bodyPr lIns="0" tIns="0" rIns="0" bIns="0" rtlCol="0" anchor="t">
            <a:spAutoFit/>
          </a:bodyPr>
          <a:lstStyle/>
          <a:p>
            <a:pPr algn="ctr">
              <a:lnSpc>
                <a:spcPts val="7686"/>
              </a:lnSpc>
            </a:pPr>
            <a:r>
              <a:rPr lang="en-US" sz="6626" b="1">
                <a:solidFill>
                  <a:srgbClr val="1836B2"/>
                </a:solidFill>
                <a:latin typeface="Arial Bold"/>
                <a:ea typeface="Arial Bold"/>
                <a:cs typeface="Arial Bold"/>
                <a:sym typeface="Arial Bold"/>
              </a:rPr>
              <a:t>NLĐ ĐƯỢC XÁC ĐỊNH</a:t>
            </a:r>
          </a:p>
          <a:p>
            <a:pPr marL="0" lvl="0" indent="0" algn="ctr">
              <a:lnSpc>
                <a:spcPts val="7686"/>
              </a:lnSpc>
              <a:spcBef>
                <a:spcPct val="0"/>
              </a:spcBef>
            </a:pPr>
            <a:r>
              <a:rPr lang="en-US" sz="6626" b="1">
                <a:solidFill>
                  <a:srgbClr val="1836B2"/>
                </a:solidFill>
                <a:latin typeface="Arial Bold"/>
                <a:ea typeface="Arial Bold"/>
                <a:cs typeface="Arial Bold"/>
                <a:sym typeface="Arial Bold"/>
              </a:rPr>
              <a:t>ĐANG ĐÓNG BHTN</a:t>
            </a:r>
          </a:p>
        </p:txBody>
      </p:sp>
      <p:sp>
        <p:nvSpPr>
          <p:cNvPr id="8" name="TextBox 8"/>
          <p:cNvSpPr txBox="1"/>
          <p:nvPr/>
        </p:nvSpPr>
        <p:spPr>
          <a:xfrm>
            <a:off x="778736" y="3397660"/>
            <a:ext cx="16730528" cy="5338962"/>
          </a:xfrm>
          <a:prstGeom prst="rect">
            <a:avLst/>
          </a:prstGeom>
        </p:spPr>
        <p:txBody>
          <a:bodyPr lIns="0" tIns="0" rIns="0" bIns="0" rtlCol="0" anchor="t">
            <a:spAutoFit/>
          </a:bodyPr>
          <a:lstStyle/>
          <a:p>
            <a:pPr algn="just">
              <a:lnSpc>
                <a:spcPts val="4200"/>
              </a:lnSpc>
            </a:pP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d)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Người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có</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liền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kề</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trước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chấm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dứt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hoặc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chấm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dứt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mà</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nghỉ</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không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hưởng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lương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từ</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14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ngày</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trở</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lên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trong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tại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đơn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vị</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và</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được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cơ</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quan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bảo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hiểm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xã</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hội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xác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nhận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trên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sổ</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bảo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hiểm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xã</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hội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a:t>
            </a:r>
          </a:p>
          <a:p>
            <a:pPr algn="just">
              <a:lnSpc>
                <a:spcPts val="4200"/>
              </a:lnSpc>
            </a:pPr>
            <a:endParaRPr lang="en-US" sz="3000" b="1" dirty="0">
              <a:solidFill>
                <a:srgbClr val="000000"/>
              </a:solidFill>
              <a:latin typeface="Arial Bold" panose="020B0704020202020204" pitchFamily="34" charset="0"/>
              <a:ea typeface="Canva Sans Bold"/>
              <a:cs typeface="Arial Bold" panose="020B0704020202020204" pitchFamily="34" charset="0"/>
              <a:sym typeface="Canva Sans Bold"/>
            </a:endParaRPr>
          </a:p>
          <a:p>
            <a:pPr algn="just">
              <a:lnSpc>
                <a:spcPts val="4200"/>
              </a:lnSpc>
            </a:pP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đ)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Người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có</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liền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kề</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trước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chấm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dứt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hoặc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chấm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dứt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mà</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tạm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hoãn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thực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hiện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hoặc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hợp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đồng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từ</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14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ngày</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làm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việc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trở</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lên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trong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tại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đơn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vị</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và</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được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cơ</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quan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bảo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hiểm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xã</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hội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xác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nhận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trên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sổ</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bảo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hiểm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xã</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hội</a:t>
            </a:r>
            <a:endParaRPr lang="en-US" sz="3000" b="1" dirty="0">
              <a:solidFill>
                <a:srgbClr val="000000"/>
              </a:solidFill>
              <a:latin typeface="Arial Bold" panose="020B0704020202020204" pitchFamily="34" charset="0"/>
              <a:ea typeface="Canva Sans Bold"/>
              <a:cs typeface="Arial Bold" panose="020B0704020202020204" pitchFamily="34" charset="0"/>
              <a:sym typeface="Canva Sans Bold"/>
            </a:endParaRPr>
          </a:p>
          <a:p>
            <a:pPr algn="just">
              <a:lnSpc>
                <a:spcPts val="4200"/>
              </a:lnSpc>
            </a:pPr>
            <a:endParaRPr lang="en-US" sz="3000" b="1" dirty="0">
              <a:solidFill>
                <a:srgbClr val="000000"/>
              </a:solidFill>
              <a:latin typeface="Arial Bold" panose="020B0704020202020204" pitchFamily="34" charset="0"/>
              <a:ea typeface="Canva Sans Bold"/>
              <a:cs typeface="Arial Bold" panose="020B0704020202020204" pitchFamily="34" charset="0"/>
              <a:sym typeface="Canva Sans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931501" y="1562009"/>
            <a:ext cx="16424997" cy="1974900"/>
          </a:xfrm>
          <a:prstGeom prst="rect">
            <a:avLst/>
          </a:prstGeom>
        </p:spPr>
        <p:txBody>
          <a:bodyPr wrap="square" lIns="0" tIns="0" rIns="0" bIns="0" rtlCol="0" anchor="t">
            <a:spAutoFit/>
          </a:bodyPr>
          <a:lstStyle/>
          <a:p>
            <a:pPr marL="0" lvl="0" indent="0" algn="ctr">
              <a:lnSpc>
                <a:spcPts val="7686"/>
              </a:lnSpc>
              <a:spcBef>
                <a:spcPct val="0"/>
              </a:spcBef>
            </a:pPr>
            <a:r>
              <a:rPr lang="en-US" sz="6626" b="1" dirty="0" err="1">
                <a:solidFill>
                  <a:srgbClr val="1836B2"/>
                </a:solidFill>
                <a:latin typeface="Arial Bold"/>
                <a:ea typeface="Arial Bold"/>
                <a:cs typeface="Arial Bold"/>
                <a:sym typeface="Arial Bold"/>
              </a:rPr>
              <a:t>MỨC</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HƯỞNG</a:t>
            </a:r>
            <a:endParaRPr lang="en-US" sz="6626" b="1" dirty="0">
              <a:solidFill>
                <a:srgbClr val="1836B2"/>
              </a:solidFill>
              <a:latin typeface="Arial Bold"/>
              <a:ea typeface="Arial Bold"/>
              <a:cs typeface="Arial Bold"/>
              <a:sym typeface="Arial Bold"/>
            </a:endParaRPr>
          </a:p>
          <a:p>
            <a:pPr marL="0" lvl="0" indent="0" algn="ctr">
              <a:lnSpc>
                <a:spcPts val="7686"/>
              </a:lnSpc>
              <a:spcBef>
                <a:spcPct val="0"/>
              </a:spcBef>
            </a:pPr>
            <a:r>
              <a:rPr lang="en-US" sz="6626" b="1" dirty="0" err="1">
                <a:solidFill>
                  <a:srgbClr val="1836B2"/>
                </a:solidFill>
                <a:latin typeface="Arial Bold"/>
                <a:ea typeface="Arial Bold"/>
                <a:cs typeface="Arial Bold"/>
                <a:sym typeface="Arial Bold"/>
              </a:rPr>
              <a:t>TRỢ</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CẤP</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THẤT</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NGHIỆP</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HÀNG</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THÁNG</a:t>
            </a:r>
            <a:endParaRPr lang="en-US" sz="6626" b="1" dirty="0">
              <a:solidFill>
                <a:srgbClr val="1836B2"/>
              </a:solidFill>
              <a:latin typeface="Arial Bold"/>
              <a:ea typeface="Arial Bold"/>
              <a:cs typeface="Arial Bold"/>
              <a:sym typeface="Arial Bold"/>
            </a:endParaRPr>
          </a:p>
        </p:txBody>
      </p:sp>
      <p:sp>
        <p:nvSpPr>
          <p:cNvPr id="8" name="TextBox 8"/>
          <p:cNvSpPr txBox="1"/>
          <p:nvPr/>
        </p:nvSpPr>
        <p:spPr>
          <a:xfrm>
            <a:off x="778736" y="4381500"/>
            <a:ext cx="16730528" cy="3198055"/>
          </a:xfrm>
          <a:prstGeom prst="rect">
            <a:avLst/>
          </a:prstGeom>
        </p:spPr>
        <p:txBody>
          <a:bodyPr lIns="0" tIns="0" rIns="0" bIns="0" rtlCol="0" anchor="t">
            <a:spAutoFit/>
          </a:bodyPr>
          <a:lstStyle/>
          <a:p>
            <a:pPr algn="just">
              <a:lnSpc>
                <a:spcPts val="4200"/>
              </a:lnSpc>
            </a:pP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Mức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hưởng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TCTN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hằng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 60%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mức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bình</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quân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tiền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lương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đóng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BHTN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của</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06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liền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kề</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trước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khi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thất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nghiệp</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nhưng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tối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đa</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không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quá</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05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lần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mức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lương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cơ</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sở</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đối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với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NLĐ</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thuộc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đối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tượng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thực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hiện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chế</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tiền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lương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do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Nhà</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nước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quy</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định</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hoặc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không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quá</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05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lần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mức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lương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tối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thiểu</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vùng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theo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quy</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định</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của</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Bộ</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luật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đối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với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NLĐ</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đóng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BHTN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theo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chế</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tiền</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lương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do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người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sử</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dụng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lao</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động</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quyết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định</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tại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thời</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điểm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chấm</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dứt</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HĐLĐ</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hoặc</a:t>
            </a:r>
            <a:r>
              <a:rPr lang="en-US" sz="3000" b="1" dirty="0">
                <a:solidFill>
                  <a:srgbClr val="000000"/>
                </a:solidFill>
                <a:latin typeface="Arial Bold" panose="020B0704020202020204" pitchFamily="34" charset="0"/>
                <a:ea typeface="Canva Sans Bold"/>
                <a:cs typeface="Arial Bold" panose="020B0704020202020204" pitchFamily="34" charset="0"/>
                <a:sym typeface="Canva Sans Bold"/>
              </a:rPr>
              <a:t> </a:t>
            </a:r>
            <a:r>
              <a:rPr lang="en-US" sz="3000" b="1" dirty="0" err="1">
                <a:solidFill>
                  <a:srgbClr val="000000"/>
                </a:solidFill>
                <a:latin typeface="Arial Bold" panose="020B0704020202020204" pitchFamily="34" charset="0"/>
                <a:ea typeface="Canva Sans Bold"/>
                <a:cs typeface="Arial Bold" panose="020B0704020202020204" pitchFamily="34" charset="0"/>
                <a:sym typeface="Canva Sans Bold"/>
              </a:rPr>
              <a:t>HĐLV</a:t>
            </a:r>
            <a:endParaRPr lang="en-US" sz="3000" b="1" dirty="0">
              <a:solidFill>
                <a:srgbClr val="000000"/>
              </a:solidFill>
              <a:latin typeface="Arial Bold" panose="020B0704020202020204" pitchFamily="34" charset="0"/>
              <a:ea typeface="Canva Sans Bold"/>
              <a:cs typeface="Arial Bold" panose="020B0704020202020204" pitchFamily="34" charset="0"/>
              <a:sym typeface="Canva Sans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0" y="317876"/>
            <a:ext cx="18288000" cy="1793416"/>
            <a:chOff x="0" y="0"/>
            <a:chExt cx="4816593" cy="472340"/>
          </a:xfrm>
        </p:grpSpPr>
        <p:sp>
          <p:nvSpPr>
            <p:cNvPr id="3" name="Freeform 3"/>
            <p:cNvSpPr/>
            <p:nvPr/>
          </p:nvSpPr>
          <p:spPr>
            <a:xfrm>
              <a:off x="0" y="0"/>
              <a:ext cx="4816592" cy="472340"/>
            </a:xfrm>
            <a:custGeom>
              <a:avLst/>
              <a:gdLst/>
              <a:ahLst/>
              <a:cxnLst/>
              <a:rect l="l" t="t" r="r" b="b"/>
              <a:pathLst>
                <a:path w="4816592" h="472340">
                  <a:moveTo>
                    <a:pt x="0" y="0"/>
                  </a:moveTo>
                  <a:lnTo>
                    <a:pt x="4816592" y="0"/>
                  </a:lnTo>
                  <a:lnTo>
                    <a:pt x="4816592" y="472340"/>
                  </a:lnTo>
                  <a:lnTo>
                    <a:pt x="0" y="472340"/>
                  </a:lnTo>
                  <a:close/>
                </a:path>
              </a:pathLst>
            </a:custGeom>
            <a:solidFill>
              <a:srgbClr val="0CC0DF">
                <a:alpha val="16863"/>
              </a:srgbClr>
            </a:solidFill>
          </p:spPr>
          <p:txBody>
            <a:bodyPr/>
            <a:lstStyle/>
            <a:p>
              <a:endParaRPr lang="en-US"/>
            </a:p>
          </p:txBody>
        </p:sp>
        <p:sp>
          <p:nvSpPr>
            <p:cNvPr id="4" name="TextBox 4"/>
            <p:cNvSpPr txBox="1"/>
            <p:nvPr/>
          </p:nvSpPr>
          <p:spPr>
            <a:xfrm>
              <a:off x="0" y="-57150"/>
              <a:ext cx="4816593" cy="529490"/>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245397" y="491981"/>
            <a:ext cx="9790435" cy="1234822"/>
            <a:chOff x="0" y="0"/>
            <a:chExt cx="13053913" cy="1646429"/>
          </a:xfrm>
        </p:grpSpPr>
        <p:sp>
          <p:nvSpPr>
            <p:cNvPr id="7" name="Freeform 7"/>
            <p:cNvSpPr/>
            <p:nvPr/>
          </p:nvSpPr>
          <p:spPr>
            <a:xfrm>
              <a:off x="0" y="0"/>
              <a:ext cx="1614774" cy="1614774"/>
            </a:xfrm>
            <a:custGeom>
              <a:avLst/>
              <a:gdLst/>
              <a:ahLst/>
              <a:cxnLst/>
              <a:rect l="l" t="t" r="r" b="b"/>
              <a:pathLst>
                <a:path w="1614774" h="1614774">
                  <a:moveTo>
                    <a:pt x="0" y="0"/>
                  </a:moveTo>
                  <a:lnTo>
                    <a:pt x="1614774" y="0"/>
                  </a:lnTo>
                  <a:lnTo>
                    <a:pt x="1614774" y="1614774"/>
                  </a:lnTo>
                  <a:lnTo>
                    <a:pt x="0" y="1614774"/>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805456" y="260737"/>
              <a:ext cx="11248456" cy="1385692"/>
            </a:xfrm>
            <a:prstGeom prst="rect">
              <a:avLst/>
            </a:prstGeom>
          </p:spPr>
          <p:txBody>
            <a:bodyPr lIns="0" tIns="0" rIns="0" bIns="0" rtlCol="0" anchor="t">
              <a:spAutoFit/>
            </a:bodyPr>
            <a:lstStyle/>
            <a:p>
              <a:pPr algn="ctr">
                <a:lnSpc>
                  <a:spcPts val="4082"/>
                </a:lnSpc>
              </a:pPr>
              <a:r>
                <a:rPr lang="en-US" sz="2915" b="1">
                  <a:solidFill>
                    <a:srgbClr val="FFFFFF"/>
                  </a:solidFill>
                  <a:latin typeface="Arial Bold"/>
                  <a:ea typeface="Arial Bold"/>
                  <a:cs typeface="Arial Bold"/>
                  <a:sym typeface="Arial Bold"/>
                </a:rPr>
                <a:t>SỞ LAO ĐỘNG - THƯƠNG BINH VÀ XÃ HỘI</a:t>
              </a:r>
            </a:p>
            <a:p>
              <a:pPr algn="ctr">
                <a:lnSpc>
                  <a:spcPts val="4082"/>
                </a:lnSpc>
              </a:pPr>
              <a:r>
                <a:rPr lang="en-US" sz="2915" b="1">
                  <a:solidFill>
                    <a:srgbClr val="FFFFFF"/>
                  </a:solidFill>
                  <a:latin typeface="Arial Bold"/>
                  <a:ea typeface="Arial Bold"/>
                  <a:cs typeface="Arial Bold"/>
                  <a:sym typeface="Arial Bold"/>
                </a:rPr>
                <a:t>TRUNG TÂM DỊCH VỤ VIỆC LÀM KHÁNH HÒA</a:t>
              </a:r>
            </a:p>
          </p:txBody>
        </p:sp>
        <p:sp>
          <p:nvSpPr>
            <p:cNvPr id="9" name="TextBox 9"/>
            <p:cNvSpPr txBox="1"/>
            <p:nvPr/>
          </p:nvSpPr>
          <p:spPr>
            <a:xfrm>
              <a:off x="1805456" y="260737"/>
              <a:ext cx="11248456" cy="1385692"/>
            </a:xfrm>
            <a:prstGeom prst="rect">
              <a:avLst/>
            </a:prstGeom>
          </p:spPr>
          <p:txBody>
            <a:bodyPr lIns="0" tIns="0" rIns="0" bIns="0" rtlCol="0" anchor="t">
              <a:spAutoFit/>
            </a:bodyPr>
            <a:lstStyle/>
            <a:p>
              <a:pPr algn="ctr">
                <a:lnSpc>
                  <a:spcPts val="4082"/>
                </a:lnSpc>
              </a:pPr>
              <a:r>
                <a:rPr lang="en-US" sz="2915" b="1" dirty="0" err="1">
                  <a:solidFill>
                    <a:srgbClr val="1836B2">
                      <a:alpha val="49804"/>
                    </a:srgbClr>
                  </a:solidFill>
                  <a:latin typeface="Arial Bold"/>
                  <a:ea typeface="Arial Bold"/>
                  <a:cs typeface="Arial Bold"/>
                  <a:sym typeface="Arial Bold"/>
                </a:rPr>
                <a:t>SỞ</a:t>
              </a:r>
              <a:r>
                <a:rPr lang="en-US" sz="2915" b="1" dirty="0">
                  <a:solidFill>
                    <a:srgbClr val="1836B2">
                      <a:alpha val="49804"/>
                    </a:srgbClr>
                  </a:solidFill>
                  <a:latin typeface="Arial Bold"/>
                  <a:ea typeface="Arial Bold"/>
                  <a:cs typeface="Arial Bold"/>
                  <a:sym typeface="Arial Bold"/>
                </a:rPr>
                <a:t> LAO </a:t>
              </a:r>
              <a:r>
                <a:rPr lang="en-US" sz="2915" b="1" dirty="0" err="1">
                  <a:solidFill>
                    <a:srgbClr val="1836B2">
                      <a:alpha val="49804"/>
                    </a:srgbClr>
                  </a:solidFill>
                  <a:latin typeface="Arial Bold"/>
                  <a:ea typeface="Arial Bold"/>
                  <a:cs typeface="Arial Bold"/>
                  <a:sym typeface="Arial Bold"/>
                </a:rPr>
                <a:t>ĐỘNG</a:t>
              </a:r>
              <a:r>
                <a:rPr lang="en-US" sz="2915" b="1" dirty="0">
                  <a:solidFill>
                    <a:srgbClr val="1836B2">
                      <a:alpha val="49804"/>
                    </a:srgbClr>
                  </a:solidFill>
                  <a:latin typeface="Arial Bold"/>
                  <a:ea typeface="Arial Bold"/>
                  <a:cs typeface="Arial Bold"/>
                  <a:sym typeface="Arial Bold"/>
                </a:rPr>
                <a:t> - THƯƠNG BINH </a:t>
              </a:r>
              <a:r>
                <a:rPr lang="en-US" sz="2915" b="1" dirty="0" err="1">
                  <a:solidFill>
                    <a:srgbClr val="1836B2">
                      <a:alpha val="49804"/>
                    </a:srgbClr>
                  </a:solidFill>
                  <a:latin typeface="Arial Bold"/>
                  <a:ea typeface="Arial Bold"/>
                  <a:cs typeface="Arial Bold"/>
                  <a:sym typeface="Arial Bold"/>
                </a:rPr>
                <a:t>VÀ</a:t>
              </a:r>
              <a:r>
                <a:rPr lang="en-US" sz="2915" b="1" dirty="0">
                  <a:solidFill>
                    <a:srgbClr val="1836B2">
                      <a:alpha val="49804"/>
                    </a:srgbClr>
                  </a:solidFill>
                  <a:latin typeface="Arial Bold"/>
                  <a:ea typeface="Arial Bold"/>
                  <a:cs typeface="Arial Bold"/>
                  <a:sym typeface="Arial Bold"/>
                </a:rPr>
                <a:t> </a:t>
              </a:r>
              <a:r>
                <a:rPr lang="en-US" sz="2915" b="1" dirty="0" err="1">
                  <a:solidFill>
                    <a:srgbClr val="1836B2">
                      <a:alpha val="49804"/>
                    </a:srgbClr>
                  </a:solidFill>
                  <a:latin typeface="Arial Bold"/>
                  <a:ea typeface="Arial Bold"/>
                  <a:cs typeface="Arial Bold"/>
                  <a:sym typeface="Arial Bold"/>
                </a:rPr>
                <a:t>XÃ</a:t>
              </a:r>
              <a:r>
                <a:rPr lang="en-US" sz="2915" b="1" dirty="0">
                  <a:solidFill>
                    <a:srgbClr val="1836B2">
                      <a:alpha val="49804"/>
                    </a:srgbClr>
                  </a:solidFill>
                  <a:latin typeface="Arial Bold"/>
                  <a:ea typeface="Arial Bold"/>
                  <a:cs typeface="Arial Bold"/>
                  <a:sym typeface="Arial Bold"/>
                </a:rPr>
                <a:t> </a:t>
              </a:r>
              <a:r>
                <a:rPr lang="en-US" sz="2915" b="1" dirty="0" err="1">
                  <a:solidFill>
                    <a:srgbClr val="1836B2">
                      <a:alpha val="49804"/>
                    </a:srgbClr>
                  </a:solidFill>
                  <a:latin typeface="Arial Bold"/>
                  <a:ea typeface="Arial Bold"/>
                  <a:cs typeface="Arial Bold"/>
                  <a:sym typeface="Arial Bold"/>
                </a:rPr>
                <a:t>HỘI</a:t>
              </a:r>
              <a:endParaRPr lang="en-US" sz="2915" b="1" dirty="0">
                <a:solidFill>
                  <a:srgbClr val="1836B2">
                    <a:alpha val="49804"/>
                  </a:srgbClr>
                </a:solidFill>
                <a:latin typeface="Arial Bold"/>
                <a:ea typeface="Arial Bold"/>
                <a:cs typeface="Arial Bold"/>
                <a:sym typeface="Arial Bold"/>
              </a:endParaRPr>
            </a:p>
            <a:p>
              <a:pPr algn="ctr">
                <a:lnSpc>
                  <a:spcPts val="4082"/>
                </a:lnSpc>
              </a:pPr>
              <a:r>
                <a:rPr lang="en-US" sz="2915" b="1" dirty="0">
                  <a:solidFill>
                    <a:srgbClr val="1836B2">
                      <a:alpha val="49804"/>
                    </a:srgbClr>
                  </a:solidFill>
                  <a:latin typeface="Arial Bold"/>
                  <a:ea typeface="Arial Bold"/>
                  <a:cs typeface="Arial Bold"/>
                  <a:sym typeface="Arial Bold"/>
                </a:rPr>
                <a:t>TRUNG </a:t>
              </a:r>
              <a:r>
                <a:rPr lang="en-US" sz="2915" b="1" dirty="0" err="1">
                  <a:solidFill>
                    <a:srgbClr val="1836B2">
                      <a:alpha val="49804"/>
                    </a:srgbClr>
                  </a:solidFill>
                  <a:latin typeface="Arial Bold"/>
                  <a:ea typeface="Arial Bold"/>
                  <a:cs typeface="Arial Bold"/>
                  <a:sym typeface="Arial Bold"/>
                </a:rPr>
                <a:t>TÂM</a:t>
              </a:r>
              <a:r>
                <a:rPr lang="en-US" sz="2915" b="1" dirty="0">
                  <a:solidFill>
                    <a:srgbClr val="1836B2">
                      <a:alpha val="49804"/>
                    </a:srgbClr>
                  </a:solidFill>
                  <a:latin typeface="Arial Bold"/>
                  <a:ea typeface="Arial Bold"/>
                  <a:cs typeface="Arial Bold"/>
                  <a:sym typeface="Arial Bold"/>
                </a:rPr>
                <a:t> </a:t>
              </a:r>
              <a:r>
                <a:rPr lang="en-US" sz="2915" b="1" dirty="0" err="1">
                  <a:solidFill>
                    <a:srgbClr val="1836B2">
                      <a:alpha val="49804"/>
                    </a:srgbClr>
                  </a:solidFill>
                  <a:latin typeface="Arial Bold"/>
                  <a:ea typeface="Arial Bold"/>
                  <a:cs typeface="Arial Bold"/>
                  <a:sym typeface="Arial Bold"/>
                </a:rPr>
                <a:t>DỊCH</a:t>
              </a:r>
              <a:r>
                <a:rPr lang="en-US" sz="2915" b="1" dirty="0">
                  <a:solidFill>
                    <a:srgbClr val="1836B2">
                      <a:alpha val="49804"/>
                    </a:srgbClr>
                  </a:solidFill>
                  <a:latin typeface="Arial Bold"/>
                  <a:ea typeface="Arial Bold"/>
                  <a:cs typeface="Arial Bold"/>
                  <a:sym typeface="Arial Bold"/>
                </a:rPr>
                <a:t> </a:t>
              </a:r>
              <a:r>
                <a:rPr lang="en-US" sz="2915" b="1" dirty="0" err="1">
                  <a:solidFill>
                    <a:srgbClr val="1836B2">
                      <a:alpha val="49804"/>
                    </a:srgbClr>
                  </a:solidFill>
                  <a:latin typeface="Arial Bold"/>
                  <a:ea typeface="Arial Bold"/>
                  <a:cs typeface="Arial Bold"/>
                  <a:sym typeface="Arial Bold"/>
                </a:rPr>
                <a:t>VỤ</a:t>
              </a:r>
              <a:r>
                <a:rPr lang="en-US" sz="2915" b="1" dirty="0">
                  <a:solidFill>
                    <a:srgbClr val="1836B2">
                      <a:alpha val="49804"/>
                    </a:srgbClr>
                  </a:solidFill>
                  <a:latin typeface="Arial Bold"/>
                  <a:ea typeface="Arial Bold"/>
                  <a:cs typeface="Arial Bold"/>
                  <a:sym typeface="Arial Bold"/>
                </a:rPr>
                <a:t> </a:t>
              </a:r>
              <a:r>
                <a:rPr lang="en-US" sz="2915" b="1" dirty="0" err="1">
                  <a:solidFill>
                    <a:srgbClr val="1836B2">
                      <a:alpha val="49804"/>
                    </a:srgbClr>
                  </a:solidFill>
                  <a:latin typeface="Arial Bold"/>
                  <a:ea typeface="Arial Bold"/>
                  <a:cs typeface="Arial Bold"/>
                  <a:sym typeface="Arial Bold"/>
                </a:rPr>
                <a:t>VIỆC</a:t>
              </a:r>
              <a:r>
                <a:rPr lang="en-US" sz="2915" b="1" dirty="0">
                  <a:solidFill>
                    <a:srgbClr val="1836B2">
                      <a:alpha val="49804"/>
                    </a:srgbClr>
                  </a:solidFill>
                  <a:latin typeface="Arial Bold"/>
                  <a:ea typeface="Arial Bold"/>
                  <a:cs typeface="Arial Bold"/>
                  <a:sym typeface="Arial Bold"/>
                </a:rPr>
                <a:t> </a:t>
              </a:r>
              <a:r>
                <a:rPr lang="en-US" sz="2915" b="1" dirty="0" err="1">
                  <a:solidFill>
                    <a:srgbClr val="1836B2">
                      <a:alpha val="49804"/>
                    </a:srgbClr>
                  </a:solidFill>
                  <a:latin typeface="Arial Bold"/>
                  <a:ea typeface="Arial Bold"/>
                  <a:cs typeface="Arial Bold"/>
                  <a:sym typeface="Arial Bold"/>
                </a:rPr>
                <a:t>LÀM</a:t>
              </a:r>
              <a:r>
                <a:rPr lang="en-US" sz="2915" b="1" dirty="0">
                  <a:solidFill>
                    <a:srgbClr val="1836B2">
                      <a:alpha val="49804"/>
                    </a:srgbClr>
                  </a:solidFill>
                  <a:latin typeface="Arial Bold"/>
                  <a:ea typeface="Arial Bold"/>
                  <a:cs typeface="Arial Bold"/>
                  <a:sym typeface="Arial Bold"/>
                </a:rPr>
                <a:t> KHÁNH </a:t>
              </a:r>
              <a:r>
                <a:rPr lang="en-US" sz="2915" b="1" dirty="0" err="1">
                  <a:solidFill>
                    <a:srgbClr val="1836B2">
                      <a:alpha val="49804"/>
                    </a:srgbClr>
                  </a:solidFill>
                  <a:latin typeface="Arial Bold"/>
                  <a:ea typeface="Arial Bold"/>
                  <a:cs typeface="Arial Bold"/>
                  <a:sym typeface="Arial Bold"/>
                </a:rPr>
                <a:t>HÒA</a:t>
              </a:r>
              <a:endParaRPr lang="en-US" sz="2915" b="1" dirty="0">
                <a:solidFill>
                  <a:srgbClr val="1836B2">
                    <a:alpha val="49804"/>
                  </a:srgbClr>
                </a:solidFill>
                <a:latin typeface="Arial Bold"/>
                <a:ea typeface="Arial Bold"/>
                <a:cs typeface="Arial Bold"/>
                <a:sym typeface="Arial Bold"/>
              </a:endParaRPr>
            </a:p>
          </p:txBody>
        </p:sp>
      </p:grpSp>
      <p:sp>
        <p:nvSpPr>
          <p:cNvPr id="10" name="Freeform 10"/>
          <p:cNvSpPr/>
          <p:nvPr/>
        </p:nvSpPr>
        <p:spPr>
          <a:xfrm rot="-5400000">
            <a:off x="2316864" y="3159707"/>
            <a:ext cx="3118291" cy="8353184"/>
          </a:xfrm>
          <a:custGeom>
            <a:avLst/>
            <a:gdLst/>
            <a:ahLst/>
            <a:cxnLst/>
            <a:rect l="l" t="t" r="r" b="b"/>
            <a:pathLst>
              <a:path w="3118291" h="8353184">
                <a:moveTo>
                  <a:pt x="0" y="0"/>
                </a:moveTo>
                <a:lnTo>
                  <a:pt x="3118291" y="0"/>
                </a:lnTo>
                <a:lnTo>
                  <a:pt x="3118291" y="8353185"/>
                </a:lnTo>
                <a:lnTo>
                  <a:pt x="0" y="8353185"/>
                </a:lnTo>
                <a:lnTo>
                  <a:pt x="0" y="0"/>
                </a:lnTo>
                <a:close/>
              </a:path>
            </a:pathLst>
          </a:custGeom>
          <a:blipFill>
            <a:blip r:embed="rId5">
              <a:alphaModFix amt="64000"/>
            </a:blip>
            <a:stretch>
              <a:fillRect l="-10935" r="-21732"/>
            </a:stretch>
          </a:blipFill>
        </p:spPr>
        <p:txBody>
          <a:bodyPr/>
          <a:lstStyle/>
          <a:p>
            <a:endParaRPr lang="en-US"/>
          </a:p>
        </p:txBody>
      </p:sp>
      <p:sp>
        <p:nvSpPr>
          <p:cNvPr id="11" name="Freeform 11"/>
          <p:cNvSpPr/>
          <p:nvPr/>
        </p:nvSpPr>
        <p:spPr>
          <a:xfrm>
            <a:off x="0" y="5002022"/>
            <a:ext cx="5286664" cy="4940828"/>
          </a:xfrm>
          <a:custGeom>
            <a:avLst/>
            <a:gdLst/>
            <a:ahLst/>
            <a:cxnLst/>
            <a:rect l="l" t="t" r="r" b="b"/>
            <a:pathLst>
              <a:path w="5286664" h="4940828">
                <a:moveTo>
                  <a:pt x="0" y="0"/>
                </a:moveTo>
                <a:lnTo>
                  <a:pt x="5286664" y="0"/>
                </a:lnTo>
                <a:lnTo>
                  <a:pt x="5286664" y="4940828"/>
                </a:lnTo>
                <a:lnTo>
                  <a:pt x="0" y="4940828"/>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9859340" y="4014609"/>
            <a:ext cx="5512784" cy="758825"/>
            <a:chOff x="0" y="0"/>
            <a:chExt cx="7350378" cy="1011767"/>
          </a:xfrm>
        </p:grpSpPr>
        <p:sp>
          <p:nvSpPr>
            <p:cNvPr id="13" name="TextBox 13"/>
            <p:cNvSpPr txBox="1"/>
            <p:nvPr/>
          </p:nvSpPr>
          <p:spPr>
            <a:xfrm>
              <a:off x="0" y="-200025"/>
              <a:ext cx="7350378" cy="1211792"/>
            </a:xfrm>
            <a:prstGeom prst="rect">
              <a:avLst/>
            </a:prstGeom>
          </p:spPr>
          <p:txBody>
            <a:bodyPr lIns="0" tIns="0" rIns="0" bIns="0" rtlCol="0" anchor="t">
              <a:spAutoFit/>
            </a:bodyPr>
            <a:lstStyle/>
            <a:p>
              <a:pPr algn="ctr">
                <a:lnSpc>
                  <a:spcPts val="7000"/>
                </a:lnSpc>
              </a:pPr>
              <a:r>
                <a:rPr lang="en-US" sz="5000" b="1">
                  <a:solidFill>
                    <a:srgbClr val="FFFFFF"/>
                  </a:solidFill>
                  <a:latin typeface="Arial Bold"/>
                  <a:ea typeface="Arial Bold"/>
                  <a:cs typeface="Arial Bold"/>
                  <a:sym typeface="Arial Bold"/>
                </a:rPr>
                <a:t>BÁO CÁO VIÊN</a:t>
              </a:r>
            </a:p>
          </p:txBody>
        </p:sp>
        <p:sp>
          <p:nvSpPr>
            <p:cNvPr id="14" name="TextBox 14"/>
            <p:cNvSpPr txBox="1"/>
            <p:nvPr/>
          </p:nvSpPr>
          <p:spPr>
            <a:xfrm>
              <a:off x="0" y="-200025"/>
              <a:ext cx="7350378" cy="1211792"/>
            </a:xfrm>
            <a:prstGeom prst="rect">
              <a:avLst/>
            </a:prstGeom>
          </p:spPr>
          <p:txBody>
            <a:bodyPr lIns="0" tIns="0" rIns="0" bIns="0" rtlCol="0" anchor="t">
              <a:spAutoFit/>
            </a:bodyPr>
            <a:lstStyle/>
            <a:p>
              <a:pPr algn="ctr">
                <a:lnSpc>
                  <a:spcPts val="7000"/>
                </a:lnSpc>
              </a:pPr>
              <a:r>
                <a:rPr lang="en-US" sz="5000" b="1" dirty="0" err="1">
                  <a:solidFill>
                    <a:srgbClr val="000000"/>
                  </a:solidFill>
                  <a:latin typeface="Arial Bold"/>
                  <a:ea typeface="Arial Bold"/>
                  <a:cs typeface="Arial Bold"/>
                  <a:sym typeface="Arial Bold"/>
                </a:rPr>
                <a:t>BÁO</a:t>
              </a:r>
              <a:r>
                <a:rPr lang="en-US" sz="5000" b="1" dirty="0">
                  <a:solidFill>
                    <a:srgbClr val="000000"/>
                  </a:solidFill>
                  <a:latin typeface="Arial Bold"/>
                  <a:ea typeface="Arial Bold"/>
                  <a:cs typeface="Arial Bold"/>
                  <a:sym typeface="Arial Bold"/>
                </a:rPr>
                <a:t> </a:t>
              </a:r>
              <a:r>
                <a:rPr lang="en-US" sz="5000" b="1" dirty="0" err="1">
                  <a:solidFill>
                    <a:srgbClr val="000000"/>
                  </a:solidFill>
                  <a:latin typeface="Arial Bold"/>
                  <a:ea typeface="Arial Bold"/>
                  <a:cs typeface="Arial Bold"/>
                  <a:sym typeface="Arial Bold"/>
                </a:rPr>
                <a:t>CÁO</a:t>
              </a:r>
              <a:r>
                <a:rPr lang="en-US" sz="5000" b="1" dirty="0">
                  <a:solidFill>
                    <a:srgbClr val="000000"/>
                  </a:solidFill>
                  <a:latin typeface="Arial Bold"/>
                  <a:ea typeface="Arial Bold"/>
                  <a:cs typeface="Arial Bold"/>
                  <a:sym typeface="Arial Bold"/>
                </a:rPr>
                <a:t> VIÊN</a:t>
              </a:r>
            </a:p>
          </p:txBody>
        </p:sp>
      </p:grpSp>
      <p:grpSp>
        <p:nvGrpSpPr>
          <p:cNvPr id="15" name="Group 15"/>
          <p:cNvGrpSpPr/>
          <p:nvPr/>
        </p:nvGrpSpPr>
        <p:grpSpPr>
          <a:xfrm>
            <a:off x="13408884" y="8895445"/>
            <a:ext cx="4879116" cy="817681"/>
            <a:chOff x="0" y="0"/>
            <a:chExt cx="6505488" cy="1090241"/>
          </a:xfrm>
        </p:grpSpPr>
        <p:sp>
          <p:nvSpPr>
            <p:cNvPr id="16" name="Freeform 16"/>
            <p:cNvSpPr/>
            <p:nvPr/>
          </p:nvSpPr>
          <p:spPr>
            <a:xfrm>
              <a:off x="0" y="0"/>
              <a:ext cx="1090241" cy="1090241"/>
            </a:xfrm>
            <a:custGeom>
              <a:avLst/>
              <a:gdLst/>
              <a:ahLst/>
              <a:cxnLst/>
              <a:rect l="l" t="t" r="r" b="b"/>
              <a:pathLst>
                <a:path w="1090241" h="1090241">
                  <a:moveTo>
                    <a:pt x="0" y="0"/>
                  </a:moveTo>
                  <a:lnTo>
                    <a:pt x="1090241" y="0"/>
                  </a:lnTo>
                  <a:lnTo>
                    <a:pt x="1090241" y="1090241"/>
                  </a:lnTo>
                  <a:lnTo>
                    <a:pt x="0" y="1090241"/>
                  </a:lnTo>
                  <a:lnTo>
                    <a:pt x="0" y="0"/>
                  </a:lnTo>
                  <a:close/>
                </a:path>
              </a:pathLst>
            </a:custGeom>
            <a:blipFill>
              <a:blip r:embed="rId8">
                <a:alphaModFix amt="8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TextBox 17"/>
            <p:cNvSpPr txBox="1"/>
            <p:nvPr/>
          </p:nvSpPr>
          <p:spPr>
            <a:xfrm>
              <a:off x="1090241" y="5184"/>
              <a:ext cx="5415247" cy="1085057"/>
            </a:xfrm>
            <a:prstGeom prst="rect">
              <a:avLst/>
            </a:prstGeom>
          </p:spPr>
          <p:txBody>
            <a:bodyPr lIns="0" tIns="0" rIns="0" bIns="0" rtlCol="0" anchor="t">
              <a:spAutoFit/>
            </a:bodyPr>
            <a:lstStyle/>
            <a:p>
              <a:pPr algn="ctr">
                <a:lnSpc>
                  <a:spcPts val="6294"/>
                </a:lnSpc>
              </a:pPr>
              <a:r>
                <a:rPr lang="en-US" sz="4496" b="1">
                  <a:solidFill>
                    <a:srgbClr val="234BA1"/>
                  </a:solidFill>
                  <a:latin typeface="Arial Bold"/>
                  <a:ea typeface="Arial Bold"/>
                  <a:cs typeface="Arial Bold"/>
                  <a:sym typeface="Arial Bold"/>
                </a:rPr>
                <a:t>090.516.1737 </a:t>
              </a:r>
            </a:p>
          </p:txBody>
        </p:sp>
      </p:grpSp>
      <p:grpSp>
        <p:nvGrpSpPr>
          <p:cNvPr id="18" name="Group 18"/>
          <p:cNvGrpSpPr/>
          <p:nvPr/>
        </p:nvGrpSpPr>
        <p:grpSpPr>
          <a:xfrm>
            <a:off x="7774976" y="5088286"/>
            <a:ext cx="10513020" cy="1269893"/>
            <a:chOff x="0" y="0"/>
            <a:chExt cx="13385686" cy="1247921"/>
          </a:xfrm>
        </p:grpSpPr>
        <p:sp>
          <p:nvSpPr>
            <p:cNvPr id="19" name="TextBox 19"/>
            <p:cNvSpPr txBox="1"/>
            <p:nvPr/>
          </p:nvSpPr>
          <p:spPr>
            <a:xfrm>
              <a:off x="64499" y="-247650"/>
              <a:ext cx="13321188" cy="1495571"/>
            </a:xfrm>
            <a:prstGeom prst="rect">
              <a:avLst/>
            </a:prstGeom>
          </p:spPr>
          <p:txBody>
            <a:bodyPr lIns="0" tIns="0" rIns="0" bIns="0" rtlCol="0" anchor="t">
              <a:spAutoFit/>
            </a:bodyPr>
            <a:lstStyle/>
            <a:p>
              <a:pPr algn="ctr">
                <a:lnSpc>
                  <a:spcPts val="8640"/>
                </a:lnSpc>
              </a:pPr>
              <a:r>
                <a:rPr lang="en-US" sz="6172" b="1">
                  <a:solidFill>
                    <a:srgbClr val="FFFFFF"/>
                  </a:solidFill>
                  <a:latin typeface="Arial Bold"/>
                  <a:ea typeface="Arial Bold"/>
                  <a:cs typeface="Arial Bold"/>
                  <a:sym typeface="Arial Bold"/>
                </a:rPr>
                <a:t>Ông ĐẶNG QUANG GIANG</a:t>
              </a:r>
            </a:p>
          </p:txBody>
        </p:sp>
        <p:sp>
          <p:nvSpPr>
            <p:cNvPr id="20" name="TextBox 20"/>
            <p:cNvSpPr txBox="1"/>
            <p:nvPr/>
          </p:nvSpPr>
          <p:spPr>
            <a:xfrm>
              <a:off x="0" y="-247650"/>
              <a:ext cx="13321188" cy="1495571"/>
            </a:xfrm>
            <a:prstGeom prst="rect">
              <a:avLst/>
            </a:prstGeom>
          </p:spPr>
          <p:txBody>
            <a:bodyPr lIns="0" tIns="0" rIns="0" bIns="0" rtlCol="0" anchor="t">
              <a:spAutoFit/>
            </a:bodyPr>
            <a:lstStyle/>
            <a:p>
              <a:pPr algn="ctr">
                <a:lnSpc>
                  <a:spcPts val="8640"/>
                </a:lnSpc>
              </a:pPr>
              <a:r>
                <a:rPr lang="en-US" sz="6172" b="1">
                  <a:solidFill>
                    <a:srgbClr val="000000"/>
                  </a:solidFill>
                  <a:latin typeface="Arial Bold"/>
                  <a:ea typeface="Arial Bold"/>
                  <a:cs typeface="Arial Bold"/>
                  <a:sym typeface="Arial Bold"/>
                </a:rPr>
                <a:t>Ông ĐẶNG QUANG GIANG</a:t>
              </a:r>
            </a:p>
          </p:txBody>
        </p:sp>
        <p:sp>
          <p:nvSpPr>
            <p:cNvPr id="21" name="TextBox 21"/>
            <p:cNvSpPr txBox="1"/>
            <p:nvPr/>
          </p:nvSpPr>
          <p:spPr>
            <a:xfrm>
              <a:off x="0" y="-247650"/>
              <a:ext cx="13321188" cy="1495571"/>
            </a:xfrm>
            <a:prstGeom prst="rect">
              <a:avLst/>
            </a:prstGeom>
          </p:spPr>
          <p:txBody>
            <a:bodyPr lIns="0" tIns="0" rIns="0" bIns="0" rtlCol="0" anchor="t">
              <a:spAutoFit/>
            </a:bodyPr>
            <a:lstStyle/>
            <a:p>
              <a:pPr algn="ctr">
                <a:lnSpc>
                  <a:spcPts val="8640"/>
                </a:lnSpc>
              </a:pPr>
              <a:r>
                <a:rPr lang="en-US" sz="6172" b="1" dirty="0" err="1">
                  <a:solidFill>
                    <a:srgbClr val="1836B2"/>
                  </a:solidFill>
                  <a:latin typeface="Arial Bold"/>
                  <a:ea typeface="Arial Bold"/>
                  <a:cs typeface="Arial Bold"/>
                  <a:sym typeface="Arial Bold"/>
                </a:rPr>
                <a:t>Ông</a:t>
              </a:r>
              <a:r>
                <a:rPr lang="en-US" sz="6172" b="1" dirty="0">
                  <a:solidFill>
                    <a:srgbClr val="1836B2"/>
                  </a:solidFill>
                  <a:latin typeface="Arial Bold"/>
                  <a:ea typeface="Arial Bold"/>
                  <a:cs typeface="Arial Bold"/>
                  <a:sym typeface="Arial Bold"/>
                </a:rPr>
                <a:t> ĐẶNG QUANG GIANG</a:t>
              </a:r>
            </a:p>
          </p:txBody>
        </p:sp>
      </p:grpSp>
      <p:sp>
        <p:nvSpPr>
          <p:cNvPr id="22" name="TextBox 22"/>
          <p:cNvSpPr txBox="1"/>
          <p:nvPr/>
        </p:nvSpPr>
        <p:spPr>
          <a:xfrm>
            <a:off x="8441490" y="5962377"/>
            <a:ext cx="8914393" cy="664583"/>
          </a:xfrm>
          <a:prstGeom prst="rect">
            <a:avLst/>
          </a:prstGeom>
        </p:spPr>
        <p:txBody>
          <a:bodyPr lIns="0" tIns="0" rIns="0" bIns="0" rtlCol="0" anchor="t">
            <a:spAutoFit/>
          </a:bodyPr>
          <a:lstStyle/>
          <a:p>
            <a:pPr algn="ctr">
              <a:lnSpc>
                <a:spcPts val="4884"/>
              </a:lnSpc>
            </a:pPr>
            <a:r>
              <a:rPr lang="en-US" sz="3488" b="1" dirty="0" err="1">
                <a:solidFill>
                  <a:srgbClr val="1836B2"/>
                </a:solidFill>
                <a:latin typeface="Arial Bold"/>
                <a:ea typeface="Arial Bold"/>
                <a:cs typeface="Arial Bold"/>
                <a:sym typeface="Arial Bold"/>
              </a:rPr>
              <a:t>Phó</a:t>
            </a:r>
            <a:r>
              <a:rPr lang="en-US" sz="3488" b="1" dirty="0">
                <a:solidFill>
                  <a:srgbClr val="1836B2"/>
                </a:solidFill>
                <a:latin typeface="Arial Bold"/>
                <a:ea typeface="Arial Bold"/>
                <a:cs typeface="Arial Bold"/>
                <a:sym typeface="Arial Bold"/>
              </a:rPr>
              <a:t> </a:t>
            </a:r>
            <a:r>
              <a:rPr lang="en-US" sz="3488" b="1" dirty="0" err="1">
                <a:solidFill>
                  <a:srgbClr val="1836B2"/>
                </a:solidFill>
                <a:latin typeface="Arial Bold"/>
                <a:ea typeface="Arial Bold"/>
                <a:cs typeface="Arial Bold"/>
                <a:sym typeface="Arial Bold"/>
              </a:rPr>
              <a:t>Giám</a:t>
            </a:r>
            <a:r>
              <a:rPr lang="en-US" sz="3488" b="1" dirty="0">
                <a:solidFill>
                  <a:srgbClr val="1836B2"/>
                </a:solidFill>
                <a:latin typeface="Arial Bold"/>
                <a:ea typeface="Arial Bold"/>
                <a:cs typeface="Arial Bold"/>
                <a:sym typeface="Arial Bold"/>
              </a:rPr>
              <a:t> </a:t>
            </a:r>
            <a:r>
              <a:rPr lang="en-US" sz="3488" b="1" dirty="0" err="1">
                <a:solidFill>
                  <a:srgbClr val="1836B2"/>
                </a:solidFill>
                <a:latin typeface="Arial Bold"/>
                <a:ea typeface="Arial Bold"/>
                <a:cs typeface="Arial Bold"/>
                <a:sym typeface="Arial Bold"/>
              </a:rPr>
              <a:t>đốc</a:t>
            </a:r>
            <a:r>
              <a:rPr lang="en-US" sz="3488" b="1" dirty="0">
                <a:solidFill>
                  <a:srgbClr val="1836B2"/>
                </a:solidFill>
                <a:latin typeface="Arial Bold"/>
                <a:ea typeface="Arial Bold"/>
                <a:cs typeface="Arial Bold"/>
                <a:sym typeface="Arial Bold"/>
              </a:rPr>
              <a:t> Trung </a:t>
            </a:r>
            <a:r>
              <a:rPr lang="en-US" sz="3488" b="1" dirty="0" err="1">
                <a:solidFill>
                  <a:srgbClr val="1836B2"/>
                </a:solidFill>
                <a:latin typeface="Arial Bold"/>
                <a:ea typeface="Arial Bold"/>
                <a:cs typeface="Arial Bold"/>
                <a:sym typeface="Arial Bold"/>
              </a:rPr>
              <a:t>tâm</a:t>
            </a:r>
            <a:r>
              <a:rPr lang="en-US" sz="3488" b="1" dirty="0">
                <a:solidFill>
                  <a:srgbClr val="1836B2"/>
                </a:solidFill>
                <a:latin typeface="Arial Bold"/>
                <a:ea typeface="Arial Bold"/>
                <a:cs typeface="Arial Bold"/>
                <a:sym typeface="Arial Bold"/>
              </a:rPr>
              <a:t> </a:t>
            </a:r>
            <a:r>
              <a:rPr lang="en-US" sz="3488" b="1" dirty="0" err="1">
                <a:solidFill>
                  <a:srgbClr val="1836B2"/>
                </a:solidFill>
                <a:latin typeface="Arial Bold"/>
                <a:ea typeface="Arial Bold"/>
                <a:cs typeface="Arial Bold"/>
                <a:sym typeface="Arial Bold"/>
              </a:rPr>
              <a:t>Dịch</a:t>
            </a:r>
            <a:r>
              <a:rPr lang="en-US" sz="3488" b="1" dirty="0">
                <a:solidFill>
                  <a:srgbClr val="1836B2"/>
                </a:solidFill>
                <a:latin typeface="Arial Bold"/>
                <a:ea typeface="Arial Bold"/>
                <a:cs typeface="Arial Bold"/>
                <a:sym typeface="Arial Bold"/>
              </a:rPr>
              <a:t> </a:t>
            </a:r>
            <a:r>
              <a:rPr lang="en-US" sz="3488" b="1" dirty="0" err="1">
                <a:solidFill>
                  <a:srgbClr val="1836B2"/>
                </a:solidFill>
                <a:latin typeface="Arial Bold"/>
                <a:ea typeface="Arial Bold"/>
                <a:cs typeface="Arial Bold"/>
                <a:sym typeface="Arial Bold"/>
              </a:rPr>
              <a:t>vụ</a:t>
            </a:r>
            <a:r>
              <a:rPr lang="en-US" sz="3488" b="1" dirty="0">
                <a:solidFill>
                  <a:srgbClr val="1836B2"/>
                </a:solidFill>
                <a:latin typeface="Arial Bold"/>
                <a:ea typeface="Arial Bold"/>
                <a:cs typeface="Arial Bold"/>
                <a:sym typeface="Arial Bold"/>
              </a:rPr>
              <a:t> </a:t>
            </a:r>
            <a:r>
              <a:rPr lang="en-US" sz="3488" b="1" dirty="0" err="1">
                <a:solidFill>
                  <a:srgbClr val="1836B2"/>
                </a:solidFill>
                <a:latin typeface="Arial Bold"/>
                <a:ea typeface="Arial Bold"/>
                <a:cs typeface="Arial Bold"/>
                <a:sym typeface="Arial Bold"/>
              </a:rPr>
              <a:t>việc</a:t>
            </a:r>
            <a:r>
              <a:rPr lang="en-US" sz="3488" b="1" dirty="0">
                <a:solidFill>
                  <a:srgbClr val="1836B2"/>
                </a:solidFill>
                <a:latin typeface="Arial Bold"/>
                <a:ea typeface="Arial Bold"/>
                <a:cs typeface="Arial Bold"/>
                <a:sym typeface="Arial Bold"/>
              </a:rPr>
              <a:t> </a:t>
            </a:r>
            <a:r>
              <a:rPr lang="en-US" sz="3488" b="1" dirty="0" err="1">
                <a:solidFill>
                  <a:srgbClr val="1836B2"/>
                </a:solidFill>
                <a:latin typeface="Arial Bold"/>
                <a:ea typeface="Arial Bold"/>
                <a:cs typeface="Arial Bold"/>
                <a:sym typeface="Arial Bold"/>
              </a:rPr>
              <a:t>làm</a:t>
            </a:r>
            <a:endParaRPr lang="en-US" sz="3488" b="1" dirty="0">
              <a:solidFill>
                <a:srgbClr val="1836B2"/>
              </a:solidFill>
              <a:latin typeface="Arial Bold"/>
              <a:ea typeface="Arial Bold"/>
              <a:cs typeface="Arial Bold"/>
              <a:sym typeface="Arial Bold"/>
            </a:endParaRPr>
          </a:p>
        </p:txBody>
      </p:sp>
      <p:grpSp>
        <p:nvGrpSpPr>
          <p:cNvPr id="23" name="Group 23"/>
          <p:cNvGrpSpPr/>
          <p:nvPr/>
        </p:nvGrpSpPr>
        <p:grpSpPr>
          <a:xfrm>
            <a:off x="266733" y="2692317"/>
            <a:ext cx="7218552" cy="5620694"/>
            <a:chOff x="0" y="0"/>
            <a:chExt cx="1382349" cy="1076360"/>
          </a:xfrm>
        </p:grpSpPr>
        <p:sp>
          <p:nvSpPr>
            <p:cNvPr id="24" name="Freeform 24"/>
            <p:cNvSpPr/>
            <p:nvPr/>
          </p:nvSpPr>
          <p:spPr>
            <a:xfrm>
              <a:off x="0" y="0"/>
              <a:ext cx="1382349" cy="1076360"/>
            </a:xfrm>
            <a:custGeom>
              <a:avLst/>
              <a:gdLst/>
              <a:ahLst/>
              <a:cxnLst/>
              <a:rect l="l" t="t" r="r" b="b"/>
              <a:pathLst>
                <a:path w="1382349" h="1076360">
                  <a:moveTo>
                    <a:pt x="0" y="0"/>
                  </a:moveTo>
                  <a:lnTo>
                    <a:pt x="1382349" y="0"/>
                  </a:lnTo>
                  <a:lnTo>
                    <a:pt x="1382349" y="1076360"/>
                  </a:lnTo>
                  <a:lnTo>
                    <a:pt x="0" y="1076360"/>
                  </a:lnTo>
                  <a:close/>
                </a:path>
              </a:pathLst>
            </a:custGeom>
            <a:blipFill>
              <a:blip r:embed="rId10"/>
              <a:stretch>
                <a:fillRect l="-8504" r="-8504"/>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211349"/>
            <a:ext cx="11559035" cy="2072011"/>
          </a:xfrm>
          <a:prstGeom prst="rect">
            <a:avLst/>
          </a:prstGeom>
        </p:spPr>
        <p:txBody>
          <a:bodyPr lIns="0" tIns="0" rIns="0" bIns="0" rtlCol="0" anchor="t">
            <a:spAutoFit/>
          </a:bodyPr>
          <a:lstStyle/>
          <a:p>
            <a:pPr algn="ctr">
              <a:lnSpc>
                <a:spcPts val="7686"/>
              </a:lnSpc>
            </a:pPr>
            <a:r>
              <a:rPr lang="en-US" sz="6626" b="1">
                <a:solidFill>
                  <a:srgbClr val="1836B2"/>
                </a:solidFill>
                <a:latin typeface="Arial Bold"/>
                <a:ea typeface="Arial Bold"/>
                <a:cs typeface="Arial Bold"/>
                <a:sym typeface="Arial Bold"/>
              </a:rPr>
              <a:t>THỜI GIAN HƯỞNG</a:t>
            </a:r>
          </a:p>
          <a:p>
            <a:pPr marL="0" lvl="0" indent="0" algn="ctr">
              <a:lnSpc>
                <a:spcPts val="7686"/>
              </a:lnSpc>
              <a:spcBef>
                <a:spcPct val="0"/>
              </a:spcBef>
            </a:pPr>
            <a:r>
              <a:rPr lang="en-US" sz="6626" b="1">
                <a:solidFill>
                  <a:srgbClr val="1836B2"/>
                </a:solidFill>
                <a:latin typeface="Arial Bold"/>
                <a:ea typeface="Arial Bold"/>
                <a:cs typeface="Arial Bold"/>
                <a:sym typeface="Arial Bold"/>
              </a:rPr>
              <a:t>TRỢ CẤP THẤT NGHIỆP </a:t>
            </a:r>
          </a:p>
        </p:txBody>
      </p:sp>
      <p:sp>
        <p:nvSpPr>
          <p:cNvPr id="8" name="TextBox 8"/>
          <p:cNvSpPr txBox="1"/>
          <p:nvPr/>
        </p:nvSpPr>
        <p:spPr>
          <a:xfrm>
            <a:off x="1225790" y="3292885"/>
            <a:ext cx="15482686" cy="2883763"/>
          </a:xfrm>
          <a:prstGeom prst="rect">
            <a:avLst/>
          </a:prstGeom>
        </p:spPr>
        <p:txBody>
          <a:bodyPr lIns="0" tIns="0" rIns="0" bIns="0" rtlCol="0" anchor="t">
            <a:spAutoFit/>
          </a:bodyPr>
          <a:lstStyle/>
          <a:p>
            <a:pPr algn="just">
              <a:lnSpc>
                <a:spcPts val="5585"/>
              </a:lnSpc>
            </a:pPr>
            <a:r>
              <a:rPr lang="en-US" sz="3989" b="1" dirty="0" err="1">
                <a:solidFill>
                  <a:srgbClr val="000000"/>
                </a:solidFill>
                <a:latin typeface="Arial Bold"/>
                <a:ea typeface="Arial Bold"/>
                <a:cs typeface="Arial Bold"/>
                <a:sym typeface="Arial Bold"/>
              </a:rPr>
              <a:t>Được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tính</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theo</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số</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tháng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đóng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bảo</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hiểm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thất</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nghiệp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cứ</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đóng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đủ</a:t>
            </a:r>
            <a:r>
              <a:rPr lang="en-US" sz="3989" b="1" dirty="0">
                <a:solidFill>
                  <a:srgbClr val="000000"/>
                </a:solidFill>
                <a:latin typeface="Arial Bold"/>
                <a:ea typeface="Arial Bold"/>
                <a:cs typeface="Arial Bold"/>
                <a:sym typeface="Arial Bold"/>
              </a:rPr>
              <a:t> 12 </a:t>
            </a:r>
            <a:r>
              <a:rPr lang="en-US" sz="3989" b="1" dirty="0" err="1">
                <a:solidFill>
                  <a:srgbClr val="000000"/>
                </a:solidFill>
                <a:latin typeface="Arial Bold"/>
                <a:ea typeface="Arial Bold"/>
                <a:cs typeface="Arial Bold"/>
                <a:sym typeface="Arial Bold"/>
              </a:rPr>
              <a:t>tháng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đến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đủ</a:t>
            </a:r>
            <a:r>
              <a:rPr lang="en-US" sz="3989" b="1" dirty="0">
                <a:solidFill>
                  <a:srgbClr val="000000"/>
                </a:solidFill>
                <a:latin typeface="Arial Bold"/>
                <a:ea typeface="Arial Bold"/>
                <a:cs typeface="Arial Bold"/>
                <a:sym typeface="Arial Bold"/>
              </a:rPr>
              <a:t> 36 </a:t>
            </a:r>
            <a:r>
              <a:rPr lang="en-US" sz="3989" b="1" dirty="0" err="1">
                <a:solidFill>
                  <a:srgbClr val="000000"/>
                </a:solidFill>
                <a:latin typeface="Arial Bold"/>
                <a:ea typeface="Arial Bold"/>
                <a:cs typeface="Arial Bold"/>
                <a:sym typeface="Arial Bold"/>
              </a:rPr>
              <a:t>tháng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thì</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được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hưởng</a:t>
            </a:r>
            <a:r>
              <a:rPr lang="en-US" sz="3989" b="1" dirty="0">
                <a:solidFill>
                  <a:srgbClr val="000000"/>
                </a:solidFill>
                <a:latin typeface="Arial Bold"/>
                <a:ea typeface="Arial Bold"/>
                <a:cs typeface="Arial Bold"/>
                <a:sym typeface="Arial Bold"/>
              </a:rPr>
              <a:t> 03 </a:t>
            </a:r>
            <a:r>
              <a:rPr lang="en-US" sz="3989" b="1" dirty="0" err="1">
                <a:solidFill>
                  <a:srgbClr val="000000"/>
                </a:solidFill>
                <a:latin typeface="Arial Bold"/>
                <a:ea typeface="Arial Bold"/>
                <a:cs typeface="Arial Bold"/>
                <a:sym typeface="Arial Bold"/>
              </a:rPr>
              <a:t>tháng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TCTN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sau</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đó</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cứ</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đóng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đủ</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thêm</a:t>
            </a:r>
            <a:r>
              <a:rPr lang="en-US" sz="3989" b="1" dirty="0">
                <a:solidFill>
                  <a:srgbClr val="000000"/>
                </a:solidFill>
                <a:latin typeface="Arial Bold"/>
                <a:ea typeface="Arial Bold"/>
                <a:cs typeface="Arial Bold"/>
                <a:sym typeface="Arial Bold"/>
              </a:rPr>
              <a:t> 12 </a:t>
            </a:r>
            <a:r>
              <a:rPr lang="en-US" sz="3989" b="1" dirty="0" err="1">
                <a:solidFill>
                  <a:srgbClr val="000000"/>
                </a:solidFill>
                <a:latin typeface="Arial Bold"/>
                <a:ea typeface="Arial Bold"/>
                <a:cs typeface="Arial Bold"/>
                <a:sym typeface="Arial Bold"/>
              </a:rPr>
              <a:t>tháng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thì</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được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hưởng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thêm</a:t>
            </a:r>
            <a:r>
              <a:rPr lang="en-US" sz="3989" b="1" dirty="0">
                <a:solidFill>
                  <a:srgbClr val="000000"/>
                </a:solidFill>
                <a:latin typeface="Arial Bold"/>
                <a:ea typeface="Arial Bold"/>
                <a:cs typeface="Arial Bold"/>
                <a:sym typeface="Arial Bold"/>
              </a:rPr>
              <a:t> 01 </a:t>
            </a:r>
            <a:r>
              <a:rPr lang="en-US" sz="3989" b="1" dirty="0" err="1">
                <a:solidFill>
                  <a:srgbClr val="000000"/>
                </a:solidFill>
                <a:latin typeface="Arial Bold"/>
                <a:ea typeface="Arial Bold"/>
                <a:cs typeface="Arial Bold"/>
                <a:sym typeface="Arial Bold"/>
              </a:rPr>
              <a:t>tháng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trợ</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cấp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thất</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nghiệp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nhưng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tối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đa</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không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quá</a:t>
            </a:r>
            <a:r>
              <a:rPr lang="en-US" sz="3989" b="1" dirty="0">
                <a:solidFill>
                  <a:srgbClr val="000000"/>
                </a:solidFill>
                <a:latin typeface="Arial Bold"/>
                <a:ea typeface="Arial Bold"/>
                <a:cs typeface="Arial Bold"/>
                <a:sym typeface="Arial Bold"/>
              </a:rPr>
              <a:t> 12 </a:t>
            </a:r>
            <a:r>
              <a:rPr lang="en-US" sz="3989" b="1" dirty="0" err="1">
                <a:solidFill>
                  <a:srgbClr val="000000"/>
                </a:solidFill>
                <a:latin typeface="Arial Bold"/>
                <a:ea typeface="Arial Bold"/>
                <a:cs typeface="Arial Bold"/>
                <a:sym typeface="Arial Bold"/>
              </a:rPr>
              <a:t>tháng</a:t>
            </a:r>
            <a:r>
              <a:rPr lang="en-US" sz="3989" b="1" dirty="0">
                <a:solidFill>
                  <a:srgbClr val="000000"/>
                </a:solidFill>
                <a:latin typeface="Arial Bold"/>
                <a:ea typeface="Arial Bold"/>
                <a:cs typeface="Arial Bold"/>
                <a:sym typeface="Arial Bold"/>
              </a:rPr>
              <a:t>. </a:t>
            </a:r>
          </a:p>
        </p:txBody>
      </p:sp>
      <p:sp>
        <p:nvSpPr>
          <p:cNvPr id="9" name="TextBox 9"/>
          <p:cNvSpPr txBox="1"/>
          <p:nvPr/>
        </p:nvSpPr>
        <p:spPr>
          <a:xfrm>
            <a:off x="1225790" y="6375605"/>
            <a:ext cx="15482686" cy="1472171"/>
          </a:xfrm>
          <a:prstGeom prst="rect">
            <a:avLst/>
          </a:prstGeom>
        </p:spPr>
        <p:txBody>
          <a:bodyPr lIns="0" tIns="0" rIns="0" bIns="0" rtlCol="0" anchor="t">
            <a:spAutoFit/>
          </a:bodyPr>
          <a:lstStyle/>
          <a:p>
            <a:pPr algn="just">
              <a:lnSpc>
                <a:spcPts val="5585"/>
              </a:lnSpc>
            </a:pPr>
            <a:r>
              <a:rPr lang="en-US" sz="3989" b="1" dirty="0" err="1">
                <a:solidFill>
                  <a:srgbClr val="000000"/>
                </a:solidFill>
                <a:latin typeface="Arial Bold"/>
                <a:ea typeface="Arial Bold"/>
                <a:cs typeface="Arial Bold"/>
                <a:sym typeface="Arial Bold"/>
              </a:rPr>
              <a:t>Thời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điểm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hưởng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trợ</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cấp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thất</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nghiệp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được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tính</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từ</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ngày</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thứ</a:t>
            </a:r>
            <a:r>
              <a:rPr lang="en-US" sz="3989" b="1" dirty="0">
                <a:solidFill>
                  <a:srgbClr val="000000"/>
                </a:solidFill>
                <a:latin typeface="Arial Bold"/>
                <a:ea typeface="Arial Bold"/>
                <a:cs typeface="Arial Bold"/>
                <a:sym typeface="Arial Bold"/>
              </a:rPr>
              <a:t> 16, </a:t>
            </a:r>
            <a:r>
              <a:rPr lang="en-US" sz="3989" b="1" dirty="0" err="1">
                <a:solidFill>
                  <a:srgbClr val="000000"/>
                </a:solidFill>
                <a:latin typeface="Arial Bold"/>
                <a:ea typeface="Arial Bold"/>
                <a:cs typeface="Arial Bold"/>
                <a:sym typeface="Arial Bold"/>
              </a:rPr>
              <a:t>kể</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từ</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ngày</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nộp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đủ</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hồ</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sơ</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hưởng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TCTN</a:t>
            </a:r>
            <a:endParaRPr lang="en-US" sz="3989" b="1" dirty="0">
              <a:solidFill>
                <a:srgbClr val="000000"/>
              </a:solidFill>
              <a:latin typeface="Arial Bold"/>
              <a:ea typeface="Arial Bold"/>
              <a:cs typeface="Arial Bold"/>
              <a:sym typeface="Arial Bold"/>
            </a:endParaRPr>
          </a:p>
        </p:txBody>
      </p:sp>
      <p:sp>
        <p:nvSpPr>
          <p:cNvPr id="10" name="TextBox 10"/>
          <p:cNvSpPr txBox="1"/>
          <p:nvPr/>
        </p:nvSpPr>
        <p:spPr>
          <a:xfrm>
            <a:off x="1225790" y="8046733"/>
            <a:ext cx="15482686" cy="1472171"/>
          </a:xfrm>
          <a:prstGeom prst="rect">
            <a:avLst/>
          </a:prstGeom>
        </p:spPr>
        <p:txBody>
          <a:bodyPr lIns="0" tIns="0" rIns="0" bIns="0" rtlCol="0" anchor="t">
            <a:spAutoFit/>
          </a:bodyPr>
          <a:lstStyle/>
          <a:p>
            <a:pPr algn="just">
              <a:lnSpc>
                <a:spcPts val="5585"/>
              </a:lnSpc>
            </a:pPr>
            <a:r>
              <a:rPr lang="en-US" sz="3989" b="1" dirty="0" err="1">
                <a:solidFill>
                  <a:srgbClr val="000000"/>
                </a:solidFill>
                <a:latin typeface="Arial Bold"/>
                <a:ea typeface="Arial Bold"/>
                <a:cs typeface="Arial Bold"/>
                <a:sym typeface="Arial Bold"/>
              </a:rPr>
              <a:t>Người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đang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hưởng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TCTN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được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hưởng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chế</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độ</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bảo</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hiểm</a:t>
            </a:r>
            <a:r>
              <a:rPr lang="en-US" sz="3989" b="1" dirty="0">
                <a:solidFill>
                  <a:srgbClr val="000000"/>
                </a:solidFill>
                <a:latin typeface="Arial Bold"/>
                <a:ea typeface="Arial Bold"/>
                <a:cs typeface="Arial Bold"/>
                <a:sym typeface="Arial Bold"/>
              </a:rPr>
              <a:t> y </a:t>
            </a:r>
            <a:r>
              <a:rPr lang="en-US" sz="3989" b="1" dirty="0" err="1">
                <a:solidFill>
                  <a:srgbClr val="000000"/>
                </a:solidFill>
                <a:latin typeface="Arial Bold"/>
                <a:ea typeface="Arial Bold"/>
                <a:cs typeface="Arial Bold"/>
                <a:sym typeface="Arial Bold"/>
              </a:rPr>
              <a:t>tế</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theo</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quy</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định</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của</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pháp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luật</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về</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bảo</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hiểm</a:t>
            </a:r>
            <a:r>
              <a:rPr lang="en-US" sz="3989" b="1" dirty="0">
                <a:solidFill>
                  <a:srgbClr val="000000"/>
                </a:solidFill>
                <a:latin typeface="Arial Bold"/>
                <a:ea typeface="Arial Bold"/>
                <a:cs typeface="Arial Bold"/>
                <a:sym typeface="Arial Bold"/>
              </a:rPr>
              <a:t> y </a:t>
            </a:r>
            <a:r>
              <a:rPr lang="en-US" sz="3989" b="1" dirty="0" err="1">
                <a:solidFill>
                  <a:srgbClr val="000000"/>
                </a:solidFill>
                <a:latin typeface="Arial Bold"/>
                <a:ea typeface="Arial Bold"/>
                <a:cs typeface="Arial Bold"/>
                <a:sym typeface="Arial Bold"/>
              </a:rPr>
              <a:t>tế</a:t>
            </a:r>
            <a:r>
              <a:rPr lang="en-US" sz="3989" b="1" dirty="0">
                <a:solidFill>
                  <a:srgbClr val="000000"/>
                </a:solidFill>
                <a:latin typeface="Arial Bold"/>
                <a:ea typeface="Arial Bold"/>
                <a:cs typeface="Arial Bold"/>
                <a:sym typeface="Arial Bold"/>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364483" y="1211349"/>
            <a:ext cx="11559035" cy="2072011"/>
          </a:xfrm>
          <a:prstGeom prst="rect">
            <a:avLst/>
          </a:prstGeom>
        </p:spPr>
        <p:txBody>
          <a:bodyPr lIns="0" tIns="0" rIns="0" bIns="0" rtlCol="0" anchor="t">
            <a:spAutoFit/>
          </a:bodyPr>
          <a:lstStyle/>
          <a:p>
            <a:pPr algn="ctr">
              <a:lnSpc>
                <a:spcPts val="7686"/>
              </a:lnSpc>
            </a:pPr>
            <a:r>
              <a:rPr lang="en-US" sz="6626" b="1" dirty="0">
                <a:solidFill>
                  <a:srgbClr val="1836B2"/>
                </a:solidFill>
                <a:latin typeface="Arial Bold"/>
                <a:ea typeface="Arial Bold"/>
                <a:cs typeface="Arial Bold"/>
                <a:sym typeface="Arial Bold"/>
              </a:rPr>
              <a:t>THÔNG </a:t>
            </a:r>
            <a:r>
              <a:rPr lang="en-US" sz="6626" b="1" dirty="0" err="1">
                <a:solidFill>
                  <a:srgbClr val="1836B2"/>
                </a:solidFill>
                <a:latin typeface="Arial Bold"/>
                <a:ea typeface="Arial Bold"/>
                <a:cs typeface="Arial Bold"/>
                <a:sym typeface="Arial Bold"/>
              </a:rPr>
              <a:t>BÁO</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VỀ</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VIỆC</a:t>
            </a:r>
            <a:endParaRPr lang="en-US" sz="6626" b="1" dirty="0">
              <a:solidFill>
                <a:srgbClr val="1836B2"/>
              </a:solidFill>
              <a:latin typeface="Arial Bold"/>
              <a:ea typeface="Arial Bold"/>
              <a:cs typeface="Arial Bold"/>
              <a:sym typeface="Arial Bold"/>
            </a:endParaRPr>
          </a:p>
          <a:p>
            <a:pPr marL="0" lvl="0" indent="0" algn="ctr">
              <a:lnSpc>
                <a:spcPts val="7686"/>
              </a:lnSpc>
              <a:spcBef>
                <a:spcPct val="0"/>
              </a:spcBef>
            </a:pPr>
            <a:r>
              <a:rPr lang="en-US" sz="6626" b="1" dirty="0" err="1">
                <a:solidFill>
                  <a:srgbClr val="1836B2"/>
                </a:solidFill>
                <a:latin typeface="Arial Bold"/>
                <a:ea typeface="Arial Bold"/>
                <a:cs typeface="Arial Bold"/>
                <a:sym typeface="Arial Bold"/>
              </a:rPr>
              <a:t>TÌM</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KIẾM</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VIỆC</a:t>
            </a:r>
            <a:r>
              <a:rPr lang="en-US" sz="6626" b="1" dirty="0">
                <a:solidFill>
                  <a:srgbClr val="1836B2"/>
                </a:solidFill>
                <a:latin typeface="Arial Bold"/>
                <a:ea typeface="Arial Bold"/>
                <a:cs typeface="Arial Bold"/>
                <a:sym typeface="Arial Bold"/>
              </a:rPr>
              <a:t> </a:t>
            </a:r>
            <a:r>
              <a:rPr lang="en-US" sz="6626" b="1" dirty="0" err="1">
                <a:solidFill>
                  <a:srgbClr val="1836B2"/>
                </a:solidFill>
                <a:latin typeface="Arial Bold"/>
                <a:ea typeface="Arial Bold"/>
                <a:cs typeface="Arial Bold"/>
                <a:sym typeface="Arial Bold"/>
              </a:rPr>
              <a:t>LÀM</a:t>
            </a:r>
            <a:endParaRPr lang="en-US" sz="6626" b="1" dirty="0">
              <a:solidFill>
                <a:srgbClr val="1836B2"/>
              </a:solidFill>
              <a:latin typeface="Arial Bold"/>
              <a:ea typeface="Arial Bold"/>
              <a:cs typeface="Arial Bold"/>
              <a:sym typeface="Arial Bold"/>
            </a:endParaRPr>
          </a:p>
        </p:txBody>
      </p:sp>
      <p:sp>
        <p:nvSpPr>
          <p:cNvPr id="8" name="TextBox 8"/>
          <p:cNvSpPr txBox="1"/>
          <p:nvPr/>
        </p:nvSpPr>
        <p:spPr>
          <a:xfrm>
            <a:off x="1231886" y="3224623"/>
            <a:ext cx="15482686" cy="1470280"/>
          </a:xfrm>
          <a:prstGeom prst="rect">
            <a:avLst/>
          </a:prstGeom>
        </p:spPr>
        <p:txBody>
          <a:bodyPr lIns="0" tIns="0" rIns="0" bIns="0" rtlCol="0" anchor="t">
            <a:spAutoFit/>
          </a:bodyPr>
          <a:lstStyle/>
          <a:p>
            <a:pPr algn="just">
              <a:lnSpc>
                <a:spcPts val="5585"/>
              </a:lnSpc>
            </a:pPr>
            <a:r>
              <a:rPr lang="en-US" sz="3989" b="1" i="1" dirty="0">
                <a:solidFill>
                  <a:srgbClr val="FF3131"/>
                </a:solidFill>
                <a:latin typeface="Arial Bold Italics"/>
                <a:ea typeface="Arial Bold Italics"/>
                <a:cs typeface="Arial Bold Italics"/>
                <a:sym typeface="Arial Bold Italics"/>
              </a:rPr>
              <a:t>(</a:t>
            </a:r>
            <a:r>
              <a:rPr lang="en-US" sz="3989" b="1" i="1" dirty="0" err="1">
                <a:solidFill>
                  <a:srgbClr val="FF3131"/>
                </a:solidFill>
                <a:latin typeface="Arial Bold Italics"/>
                <a:ea typeface="Arial Bold Italics"/>
                <a:cs typeface="Arial Bold Italics"/>
                <a:sym typeface="Arial Bold Italics"/>
              </a:rPr>
              <a:t>quy</a:t>
            </a:r>
            <a:r>
              <a:rPr lang="en-US" sz="3989" b="1" i="1" dirty="0">
                <a:solidFill>
                  <a:srgbClr val="FF3131"/>
                </a:solidFill>
                <a:latin typeface="Arial Bold Italics"/>
                <a:ea typeface="Arial Bold Italics"/>
                <a:cs typeface="Arial Bold Italics"/>
                <a:sym typeface="Arial Bold Italics"/>
              </a:rPr>
              <a:t> </a:t>
            </a:r>
            <a:r>
              <a:rPr lang="en-US" sz="3989" b="1" i="1" dirty="0" err="1">
                <a:solidFill>
                  <a:srgbClr val="FF3131"/>
                </a:solidFill>
                <a:latin typeface="Arial Bold Italics"/>
                <a:ea typeface="Arial Bold Italics"/>
                <a:cs typeface="Arial Bold Italics"/>
                <a:sym typeface="Arial Bold Italics"/>
              </a:rPr>
              <a:t>định</a:t>
            </a:r>
            <a:r>
              <a:rPr lang="en-US" sz="3989" b="1" i="1" dirty="0">
                <a:solidFill>
                  <a:srgbClr val="FF3131"/>
                </a:solidFill>
                <a:latin typeface="Arial Bold Italics"/>
                <a:ea typeface="Arial Bold Italics"/>
                <a:cs typeface="Arial Bold Italics"/>
                <a:sym typeface="Arial Bold Italics"/>
              </a:rPr>
              <a:t> </a:t>
            </a:r>
            <a:r>
              <a:rPr lang="en-US" sz="3989" b="1" i="1" dirty="0" err="1">
                <a:solidFill>
                  <a:srgbClr val="FF3131"/>
                </a:solidFill>
                <a:latin typeface="Arial Bold Italics"/>
                <a:ea typeface="Arial Bold Italics"/>
                <a:cs typeface="Arial Bold Italics"/>
                <a:sym typeface="Arial Bold Italics"/>
              </a:rPr>
              <a:t>tại</a:t>
            </a:r>
            <a:r>
              <a:rPr lang="en-US" sz="3989" b="1" i="1" dirty="0">
                <a:solidFill>
                  <a:srgbClr val="FF3131"/>
                </a:solidFill>
                <a:latin typeface="Arial Bold Italics"/>
                <a:ea typeface="Arial Bold Italics"/>
                <a:cs typeface="Arial Bold Italics"/>
                <a:sym typeface="Arial Bold Italics"/>
              </a:rPr>
              <a:t> </a:t>
            </a:r>
            <a:r>
              <a:rPr lang="en-US" sz="3989" b="1" i="1" dirty="0" err="1">
                <a:solidFill>
                  <a:srgbClr val="FF3131"/>
                </a:solidFill>
                <a:latin typeface="Arial Bold Italics"/>
                <a:ea typeface="Arial Bold Italics"/>
                <a:cs typeface="Arial Bold Italics"/>
                <a:sym typeface="Arial Bold Italics"/>
              </a:rPr>
              <a:t>Điều</a:t>
            </a:r>
            <a:r>
              <a:rPr lang="en-US" sz="3989" b="1" i="1" dirty="0">
                <a:solidFill>
                  <a:srgbClr val="FF3131"/>
                </a:solidFill>
                <a:latin typeface="Arial Bold Italics"/>
                <a:ea typeface="Arial Bold Italics"/>
                <a:cs typeface="Arial Bold Italics"/>
                <a:sym typeface="Arial Bold Italics"/>
              </a:rPr>
              <a:t> 10 Thông </a:t>
            </a:r>
            <a:r>
              <a:rPr lang="en-US" sz="3989" b="1" i="1" dirty="0" err="1">
                <a:solidFill>
                  <a:srgbClr val="FF3131"/>
                </a:solidFill>
                <a:latin typeface="Arial Bold Italics"/>
                <a:ea typeface="Arial Bold Italics"/>
                <a:cs typeface="Arial Bold Italics"/>
                <a:sym typeface="Arial Bold Italics"/>
              </a:rPr>
              <a:t>tư</a:t>
            </a:r>
            <a:r>
              <a:rPr lang="en-US" sz="3989" b="1" i="1" dirty="0">
                <a:solidFill>
                  <a:srgbClr val="FF3131"/>
                </a:solidFill>
                <a:latin typeface="Arial Bold Italics"/>
                <a:ea typeface="Arial Bold Italics"/>
                <a:cs typeface="Arial Bold Italics"/>
                <a:sym typeface="Arial Bold Italics"/>
              </a:rPr>
              <a:t> </a:t>
            </a:r>
            <a:r>
              <a:rPr lang="en-US" sz="3989" b="1" i="1" dirty="0" err="1">
                <a:solidFill>
                  <a:srgbClr val="FF3131"/>
                </a:solidFill>
                <a:latin typeface="Arial Bold Italics"/>
                <a:ea typeface="Arial Bold Italics"/>
                <a:cs typeface="Arial Bold Italics"/>
                <a:sym typeface="Arial Bold Italics"/>
              </a:rPr>
              <a:t>số</a:t>
            </a:r>
            <a:r>
              <a:rPr lang="en-US" sz="3989" b="1" i="1" dirty="0">
                <a:solidFill>
                  <a:srgbClr val="FF3131"/>
                </a:solidFill>
                <a:latin typeface="Arial Bold Italics"/>
                <a:ea typeface="Arial Bold Italics"/>
                <a:cs typeface="Arial Bold Italics"/>
                <a:sym typeface="Arial Bold Italics"/>
              </a:rPr>
              <a:t> 28/2015/TT-</a:t>
            </a:r>
            <a:r>
              <a:rPr lang="en-US" sz="3989" b="1" i="1" dirty="0" err="1">
                <a:solidFill>
                  <a:srgbClr val="FF3131"/>
                </a:solidFill>
                <a:latin typeface="Arial Bold Italics"/>
                <a:ea typeface="Arial Bold Italics"/>
                <a:cs typeface="Arial Bold Italics"/>
                <a:sym typeface="Arial Bold Italics"/>
              </a:rPr>
              <a:t>BLĐTBXH</a:t>
            </a:r>
            <a:r>
              <a:rPr lang="en-US" sz="3989" b="1" i="1" dirty="0">
                <a:solidFill>
                  <a:srgbClr val="FF3131"/>
                </a:solidFill>
                <a:latin typeface="Arial Bold Italics"/>
                <a:ea typeface="Arial Bold Italics"/>
                <a:cs typeface="Arial Bold Italics"/>
                <a:sym typeface="Arial Bold Italics"/>
              </a:rPr>
              <a:t> </a:t>
            </a:r>
            <a:r>
              <a:rPr lang="en-US" sz="3989" b="1" i="1" dirty="0" err="1">
                <a:solidFill>
                  <a:srgbClr val="FF3131"/>
                </a:solidFill>
                <a:latin typeface="Arial Bold Italics"/>
                <a:ea typeface="Arial Bold Italics"/>
                <a:cs typeface="Arial Bold Italics"/>
                <a:sym typeface="Arial Bold Italics"/>
              </a:rPr>
              <a:t>và</a:t>
            </a:r>
            <a:r>
              <a:rPr lang="en-US" sz="3989" b="1" i="1" dirty="0">
                <a:solidFill>
                  <a:srgbClr val="FF3131"/>
                </a:solidFill>
                <a:latin typeface="Arial Bold Italics"/>
                <a:ea typeface="Arial Bold Italics"/>
                <a:cs typeface="Arial Bold Italics"/>
                <a:sym typeface="Arial Bold Italics"/>
              </a:rPr>
              <a:t> </a:t>
            </a:r>
            <a:r>
              <a:rPr lang="en-US" sz="3989" b="1" i="1" dirty="0" err="1">
                <a:solidFill>
                  <a:srgbClr val="FF3131"/>
                </a:solidFill>
                <a:latin typeface="Arial Bold Italics"/>
                <a:ea typeface="Arial Bold Italics"/>
                <a:cs typeface="Arial Bold Italics"/>
                <a:sym typeface="Arial Bold Italics"/>
              </a:rPr>
              <a:t>Khoản</a:t>
            </a:r>
            <a:r>
              <a:rPr lang="en-US" sz="3989" b="1" i="1" dirty="0">
                <a:solidFill>
                  <a:srgbClr val="FF3131"/>
                </a:solidFill>
                <a:latin typeface="Arial Bold Italics"/>
                <a:ea typeface="Arial Bold Italics"/>
                <a:cs typeface="Arial Bold Italics"/>
                <a:sym typeface="Arial Bold Italics"/>
              </a:rPr>
              <a:t> 5, </a:t>
            </a:r>
            <a:r>
              <a:rPr lang="en-US" sz="3989" b="1" i="1" dirty="0" err="1">
                <a:solidFill>
                  <a:srgbClr val="FF3131"/>
                </a:solidFill>
                <a:latin typeface="Arial Bold Italics"/>
                <a:ea typeface="Arial Bold Italics"/>
                <a:cs typeface="Arial Bold Italics"/>
                <a:sym typeface="Arial Bold Italics"/>
              </a:rPr>
              <a:t>khoản</a:t>
            </a:r>
            <a:r>
              <a:rPr lang="en-US" sz="3989" b="1" i="1" dirty="0">
                <a:solidFill>
                  <a:srgbClr val="FF3131"/>
                </a:solidFill>
                <a:latin typeface="Arial Bold Italics"/>
                <a:ea typeface="Arial Bold Italics"/>
                <a:cs typeface="Arial Bold Italics"/>
                <a:sym typeface="Arial Bold Italics"/>
              </a:rPr>
              <a:t> 8 </a:t>
            </a:r>
            <a:r>
              <a:rPr lang="en-US" sz="3989" b="1" i="1" dirty="0" err="1">
                <a:solidFill>
                  <a:srgbClr val="FF3131"/>
                </a:solidFill>
                <a:latin typeface="Arial Bold Italics"/>
                <a:ea typeface="Arial Bold Italics"/>
                <a:cs typeface="Arial Bold Italics"/>
                <a:sym typeface="Arial Bold Italics"/>
              </a:rPr>
              <a:t>Điều</a:t>
            </a:r>
            <a:r>
              <a:rPr lang="en-US" sz="3989" b="1" i="1" dirty="0">
                <a:solidFill>
                  <a:srgbClr val="FF3131"/>
                </a:solidFill>
                <a:latin typeface="Arial Bold Italics"/>
                <a:ea typeface="Arial Bold Italics"/>
                <a:cs typeface="Arial Bold Italics"/>
                <a:sym typeface="Arial Bold Italics"/>
              </a:rPr>
              <a:t> 1 Thông </a:t>
            </a:r>
            <a:r>
              <a:rPr lang="en-US" sz="3989" b="1" i="1" dirty="0" err="1">
                <a:solidFill>
                  <a:srgbClr val="FF3131"/>
                </a:solidFill>
                <a:latin typeface="Arial Bold Italics"/>
                <a:ea typeface="Arial Bold Italics"/>
                <a:cs typeface="Arial Bold Italics"/>
                <a:sym typeface="Arial Bold Italics"/>
              </a:rPr>
              <a:t>tư</a:t>
            </a:r>
            <a:r>
              <a:rPr lang="en-US" sz="3989" b="1" i="1" dirty="0">
                <a:solidFill>
                  <a:srgbClr val="FF3131"/>
                </a:solidFill>
                <a:latin typeface="Arial Bold Italics"/>
                <a:ea typeface="Arial Bold Italics"/>
                <a:cs typeface="Arial Bold Italics"/>
                <a:sym typeface="Arial Bold Italics"/>
              </a:rPr>
              <a:t> </a:t>
            </a:r>
            <a:r>
              <a:rPr lang="en-US" sz="3989" b="1" i="1" dirty="0" err="1">
                <a:solidFill>
                  <a:srgbClr val="FF3131"/>
                </a:solidFill>
                <a:latin typeface="Arial Bold Italics"/>
                <a:ea typeface="Arial Bold Italics"/>
                <a:cs typeface="Arial Bold Italics"/>
                <a:sym typeface="Arial Bold Italics"/>
              </a:rPr>
              <a:t>số</a:t>
            </a:r>
            <a:r>
              <a:rPr lang="en-US" sz="3989" b="1" i="1" dirty="0">
                <a:solidFill>
                  <a:srgbClr val="FF3131"/>
                </a:solidFill>
                <a:latin typeface="Arial Bold Italics"/>
                <a:ea typeface="Arial Bold Italics"/>
                <a:cs typeface="Arial Bold Italics"/>
                <a:sym typeface="Arial Bold Italics"/>
              </a:rPr>
              <a:t> 15/2023/TT-</a:t>
            </a:r>
            <a:r>
              <a:rPr lang="en-US" sz="3989" b="1" i="1" dirty="0" err="1">
                <a:solidFill>
                  <a:srgbClr val="FF3131"/>
                </a:solidFill>
                <a:latin typeface="Arial Bold Italics"/>
                <a:ea typeface="Arial Bold Italics"/>
                <a:cs typeface="Arial Bold Italics"/>
                <a:sym typeface="Arial Bold Italics"/>
              </a:rPr>
              <a:t>BLĐTBXH</a:t>
            </a:r>
            <a:r>
              <a:rPr lang="en-US" sz="3989" b="1" i="1" dirty="0">
                <a:solidFill>
                  <a:srgbClr val="FF3131"/>
                </a:solidFill>
                <a:latin typeface="Arial Bold Italics"/>
                <a:ea typeface="Arial Bold Italics"/>
                <a:cs typeface="Arial Bold Italics"/>
                <a:sym typeface="Arial Bold Italics"/>
              </a:rPr>
              <a:t>…)</a:t>
            </a:r>
          </a:p>
        </p:txBody>
      </p:sp>
      <p:sp>
        <p:nvSpPr>
          <p:cNvPr id="9" name="TextBox 9"/>
          <p:cNvSpPr txBox="1"/>
          <p:nvPr/>
        </p:nvSpPr>
        <p:spPr>
          <a:xfrm>
            <a:off x="1210550" y="5125435"/>
            <a:ext cx="15482686" cy="2177967"/>
          </a:xfrm>
          <a:prstGeom prst="rect">
            <a:avLst/>
          </a:prstGeom>
        </p:spPr>
        <p:txBody>
          <a:bodyPr lIns="0" tIns="0" rIns="0" bIns="0" rtlCol="0" anchor="t">
            <a:spAutoFit/>
          </a:bodyPr>
          <a:lstStyle/>
          <a:p>
            <a:pPr algn="just">
              <a:lnSpc>
                <a:spcPts val="5585"/>
              </a:lnSpc>
            </a:pPr>
            <a:r>
              <a:rPr lang="en-US" sz="3989" b="1" dirty="0">
                <a:solidFill>
                  <a:srgbClr val="000000"/>
                </a:solidFill>
                <a:latin typeface="Arial Bold"/>
                <a:ea typeface="Arial Bold"/>
                <a:cs typeface="Arial Bold"/>
                <a:sym typeface="Arial Bold"/>
              </a:rPr>
              <a:t>Trong </a:t>
            </a:r>
            <a:r>
              <a:rPr lang="en-US" sz="3989" b="1" dirty="0" err="1">
                <a:solidFill>
                  <a:srgbClr val="000000"/>
                </a:solidFill>
                <a:latin typeface="Arial Bold"/>
                <a:ea typeface="Arial Bold"/>
                <a:cs typeface="Arial Bold"/>
                <a:sym typeface="Arial Bold"/>
              </a:rPr>
              <a:t>thời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gian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hưởng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TCTN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hằng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tháng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NLĐ</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phải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trực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tiếp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thông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báo</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về</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việc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tìm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kiếm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việc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làm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với</a:t>
            </a:r>
            <a:r>
              <a:rPr lang="en-US" sz="3989" b="1" dirty="0">
                <a:solidFill>
                  <a:srgbClr val="000000"/>
                </a:solidFill>
                <a:latin typeface="Arial Bold"/>
                <a:ea typeface="Arial Bold"/>
                <a:cs typeface="Arial Bold"/>
                <a:sym typeface="Arial Bold"/>
              </a:rPr>
              <a:t> Trung </a:t>
            </a:r>
            <a:r>
              <a:rPr lang="en-US" sz="3989" b="1" dirty="0" err="1">
                <a:solidFill>
                  <a:srgbClr val="000000"/>
                </a:solidFill>
                <a:latin typeface="Arial Bold"/>
                <a:ea typeface="Arial Bold"/>
                <a:cs typeface="Arial Bold"/>
                <a:sym typeface="Arial Bold"/>
              </a:rPr>
              <a:t>tâm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DVVL</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nơi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đang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hưởng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TCTN</a:t>
            </a:r>
            <a:endParaRPr lang="en-US" sz="3989" b="1" dirty="0">
              <a:solidFill>
                <a:srgbClr val="000000"/>
              </a:solidFill>
              <a:latin typeface="Arial Bold"/>
              <a:ea typeface="Arial Bold"/>
              <a:cs typeface="Arial Bold"/>
              <a:sym typeface="Arial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8" name="TextBox 8"/>
          <p:cNvSpPr txBox="1"/>
          <p:nvPr/>
        </p:nvSpPr>
        <p:spPr>
          <a:xfrm>
            <a:off x="1028700" y="2013615"/>
            <a:ext cx="16083564" cy="3584830"/>
          </a:xfrm>
          <a:prstGeom prst="rect">
            <a:avLst/>
          </a:prstGeom>
        </p:spPr>
        <p:txBody>
          <a:bodyPr lIns="0" tIns="0" rIns="0" bIns="0" rtlCol="0" anchor="t">
            <a:spAutoFit/>
          </a:bodyPr>
          <a:lstStyle/>
          <a:p>
            <a:pPr algn="just">
              <a:lnSpc>
                <a:spcPts val="5585"/>
              </a:lnSpc>
            </a:pPr>
            <a:r>
              <a:rPr lang="en-US" sz="3989" b="1" dirty="0">
                <a:solidFill>
                  <a:srgbClr val="FF3131"/>
                </a:solidFill>
                <a:latin typeface="Arial Bold"/>
                <a:ea typeface="Arial Bold"/>
                <a:cs typeface="Arial Bold"/>
                <a:sym typeface="Arial Bold"/>
              </a:rPr>
              <a:t>* * * </a:t>
            </a:r>
            <a:r>
              <a:rPr lang="en-US" sz="3989" b="1" dirty="0" err="1">
                <a:solidFill>
                  <a:srgbClr val="FF3131"/>
                </a:solidFill>
                <a:latin typeface="Arial Bold"/>
                <a:ea typeface="Arial Bold"/>
                <a:cs typeface="Arial Bold"/>
                <a:sym typeface="Arial Bold"/>
              </a:rPr>
              <a:t>Lưu</a:t>
            </a:r>
            <a:r>
              <a:rPr lang="en-US" sz="3989" b="1" dirty="0">
                <a:solidFill>
                  <a:srgbClr val="FF3131"/>
                </a:solidFill>
                <a:latin typeface="Arial Bold"/>
                <a:ea typeface="Arial Bold"/>
                <a:cs typeface="Arial Bold"/>
                <a:sym typeface="Arial Bold"/>
              </a:rPr>
              <a:t> ý</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Người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lao</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động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đang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hưởng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trợ</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cấp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thất</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nghiệp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không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phải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trực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tiếp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thông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báo</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hằng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tháng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về</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việc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tìm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kiếm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việc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làm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nếu</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thời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gian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thông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báo</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về</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việc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tìm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kiếm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việc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làm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nằm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trong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khoảng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thời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gian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mà</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người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lao</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động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thuộc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một</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trong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các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trường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hợp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sau</a:t>
            </a:r>
            <a:r>
              <a:rPr lang="en-US" sz="3989" b="1" dirty="0">
                <a:solidFill>
                  <a:srgbClr val="000000"/>
                </a:solidFill>
                <a:latin typeface="Arial Bold"/>
                <a:ea typeface="Arial Bold"/>
                <a:cs typeface="Arial Bold"/>
                <a:sym typeface="Arial Bold"/>
              </a:rPr>
              <a:t>:</a:t>
            </a:r>
          </a:p>
        </p:txBody>
      </p:sp>
      <p:sp>
        <p:nvSpPr>
          <p:cNvPr id="9" name="TextBox 9"/>
          <p:cNvSpPr txBox="1"/>
          <p:nvPr/>
        </p:nvSpPr>
        <p:spPr>
          <a:xfrm>
            <a:off x="1172911" y="5722269"/>
            <a:ext cx="15482686" cy="4289680"/>
          </a:xfrm>
          <a:prstGeom prst="rect">
            <a:avLst/>
          </a:prstGeom>
        </p:spPr>
        <p:txBody>
          <a:bodyPr lIns="0" tIns="0" rIns="0" bIns="0" rtlCol="0" anchor="t">
            <a:spAutoFit/>
          </a:bodyPr>
          <a:lstStyle/>
          <a:p>
            <a:pPr algn="just">
              <a:lnSpc>
                <a:spcPts val="5585"/>
              </a:lnSpc>
            </a:pPr>
            <a:r>
              <a:rPr lang="en-US" sz="3989" b="1" dirty="0">
                <a:solidFill>
                  <a:srgbClr val="000000"/>
                </a:solidFill>
                <a:latin typeface="Arial Bold"/>
                <a:ea typeface="Arial Bold"/>
                <a:cs typeface="Arial Bold"/>
                <a:sym typeface="Arial Bold"/>
              </a:rPr>
              <a:t>a) Nam </a:t>
            </a:r>
            <a:r>
              <a:rPr lang="en-US" sz="3989" b="1" dirty="0" err="1">
                <a:solidFill>
                  <a:srgbClr val="000000"/>
                </a:solidFill>
                <a:latin typeface="Arial Bold"/>
                <a:ea typeface="Arial Bold"/>
                <a:cs typeface="Arial Bold"/>
                <a:sym typeface="Arial Bold"/>
              </a:rPr>
              <a:t>từ</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đủ</a:t>
            </a:r>
            <a:r>
              <a:rPr lang="en-US" sz="3989" b="1" dirty="0">
                <a:solidFill>
                  <a:srgbClr val="000000"/>
                </a:solidFill>
                <a:latin typeface="Arial Bold"/>
                <a:ea typeface="Arial Bold"/>
                <a:cs typeface="Arial Bold"/>
                <a:sym typeface="Arial Bold"/>
              </a:rPr>
              <a:t> 60 </a:t>
            </a:r>
            <a:r>
              <a:rPr lang="en-US" sz="3989" b="1" dirty="0" err="1">
                <a:solidFill>
                  <a:srgbClr val="000000"/>
                </a:solidFill>
                <a:latin typeface="Arial Bold"/>
                <a:ea typeface="Arial Bold"/>
                <a:cs typeface="Arial Bold"/>
                <a:sym typeface="Arial Bold"/>
              </a:rPr>
              <a:t>tuổi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trở</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lên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nữ</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từ</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đủ</a:t>
            </a:r>
            <a:r>
              <a:rPr lang="en-US" sz="3989" b="1" dirty="0">
                <a:solidFill>
                  <a:srgbClr val="000000"/>
                </a:solidFill>
                <a:latin typeface="Arial Bold"/>
                <a:ea typeface="Arial Bold"/>
                <a:cs typeface="Arial Bold"/>
                <a:sym typeface="Arial Bold"/>
              </a:rPr>
              <a:t> 55 </a:t>
            </a:r>
            <a:r>
              <a:rPr lang="en-US" sz="3989" b="1" dirty="0" err="1">
                <a:solidFill>
                  <a:srgbClr val="000000"/>
                </a:solidFill>
                <a:latin typeface="Arial Bold"/>
                <a:ea typeface="Arial Bold"/>
                <a:cs typeface="Arial Bold"/>
                <a:sym typeface="Arial Bold"/>
              </a:rPr>
              <a:t>tuổi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trở</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lên</a:t>
            </a:r>
            <a:r>
              <a:rPr lang="en-US" sz="3989" b="1" dirty="0">
                <a:solidFill>
                  <a:srgbClr val="000000"/>
                </a:solidFill>
                <a:latin typeface="Arial Bold"/>
                <a:ea typeface="Arial Bold"/>
                <a:cs typeface="Arial Bold"/>
                <a:sym typeface="Arial Bold"/>
              </a:rPr>
              <a:t>;</a:t>
            </a:r>
          </a:p>
          <a:p>
            <a:pPr algn="just">
              <a:lnSpc>
                <a:spcPts val="5585"/>
              </a:lnSpc>
            </a:pPr>
            <a:r>
              <a:rPr lang="en-US" sz="3989" b="1" dirty="0">
                <a:solidFill>
                  <a:srgbClr val="000000"/>
                </a:solidFill>
                <a:latin typeface="Arial Bold"/>
                <a:ea typeface="Arial Bold"/>
                <a:cs typeface="Arial Bold"/>
                <a:sym typeface="Arial Bold"/>
              </a:rPr>
              <a:t>b) </a:t>
            </a:r>
            <a:r>
              <a:rPr lang="en-US" sz="3989" b="1" dirty="0" err="1">
                <a:solidFill>
                  <a:srgbClr val="000000"/>
                </a:solidFill>
                <a:latin typeface="Arial Bold"/>
                <a:ea typeface="Arial Bold"/>
                <a:cs typeface="Arial Bold"/>
                <a:sym typeface="Arial Bold"/>
              </a:rPr>
              <a:t>Ốm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đau</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có</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xác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nhận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của</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cơ</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sở</a:t>
            </a:r>
            <a:r>
              <a:rPr lang="en-US" sz="3989" b="1" dirty="0">
                <a:solidFill>
                  <a:srgbClr val="000000"/>
                </a:solidFill>
                <a:latin typeface="Arial Bold"/>
                <a:ea typeface="Arial Bold"/>
                <a:cs typeface="Arial Bold"/>
                <a:sym typeface="Arial Bold"/>
              </a:rPr>
              <a:t> y </a:t>
            </a:r>
            <a:r>
              <a:rPr lang="en-US" sz="3989" b="1" dirty="0" err="1">
                <a:solidFill>
                  <a:srgbClr val="000000"/>
                </a:solidFill>
                <a:latin typeface="Arial Bold"/>
                <a:ea typeface="Arial Bold"/>
                <a:cs typeface="Arial Bold"/>
                <a:sym typeface="Arial Bold"/>
              </a:rPr>
              <a:t>tế</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có</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thẩm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quyền</a:t>
            </a:r>
            <a:r>
              <a:rPr lang="en-US" sz="3989" b="1" dirty="0">
                <a:solidFill>
                  <a:srgbClr val="000000"/>
                </a:solidFill>
                <a:latin typeface="Arial Bold"/>
                <a:ea typeface="Arial Bold"/>
                <a:cs typeface="Arial Bold"/>
                <a:sym typeface="Arial Bold"/>
              </a:rPr>
              <a:t>;</a:t>
            </a:r>
          </a:p>
          <a:p>
            <a:pPr algn="just">
              <a:lnSpc>
                <a:spcPts val="5585"/>
              </a:lnSpc>
            </a:pPr>
            <a:r>
              <a:rPr lang="en-US" sz="3989" b="1" dirty="0">
                <a:solidFill>
                  <a:srgbClr val="000000"/>
                </a:solidFill>
                <a:latin typeface="Arial Bold"/>
                <a:ea typeface="Arial Bold"/>
                <a:cs typeface="Arial Bold"/>
                <a:sym typeface="Arial Bold"/>
              </a:rPr>
              <a:t>c) </a:t>
            </a:r>
            <a:r>
              <a:rPr lang="en-US" sz="3989" b="1" dirty="0" err="1">
                <a:solidFill>
                  <a:srgbClr val="000000"/>
                </a:solidFill>
                <a:latin typeface="Arial Bold"/>
                <a:ea typeface="Arial Bold"/>
                <a:cs typeface="Arial Bold"/>
                <a:sym typeface="Arial Bold"/>
              </a:rPr>
              <a:t>Nghỉ</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hưởng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chế</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độ</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thai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sản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có</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xác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nhận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của</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cơ</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sở</a:t>
            </a:r>
            <a:r>
              <a:rPr lang="en-US" sz="3989" b="1" dirty="0">
                <a:solidFill>
                  <a:srgbClr val="000000"/>
                </a:solidFill>
                <a:latin typeface="Arial Bold"/>
                <a:ea typeface="Arial Bold"/>
                <a:cs typeface="Arial Bold"/>
                <a:sym typeface="Arial Bold"/>
              </a:rPr>
              <a:t> y </a:t>
            </a:r>
            <a:r>
              <a:rPr lang="en-US" sz="3989" b="1" dirty="0" err="1">
                <a:solidFill>
                  <a:srgbClr val="000000"/>
                </a:solidFill>
                <a:latin typeface="Arial Bold"/>
                <a:ea typeface="Arial Bold"/>
                <a:cs typeface="Arial Bold"/>
                <a:sym typeface="Arial Bold"/>
              </a:rPr>
              <a:t>tế</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có</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thẩm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quyền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Riêng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đối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với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trường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hợp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nam</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giới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có</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vợ</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chết</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sau</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khi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sinh</a:t>
            </a:r>
            <a:r>
              <a:rPr lang="en-US" sz="3989" b="1" dirty="0">
                <a:solidFill>
                  <a:srgbClr val="000000"/>
                </a:solidFill>
                <a:latin typeface="Arial Bold"/>
                <a:ea typeface="Arial Bold"/>
                <a:cs typeface="Arial Bold"/>
                <a:sym typeface="Arial Bold"/>
              </a:rPr>
              <a:t> con </a:t>
            </a:r>
            <a:r>
              <a:rPr lang="en-US" sz="3989" b="1" dirty="0" err="1">
                <a:solidFill>
                  <a:srgbClr val="000000"/>
                </a:solidFill>
                <a:latin typeface="Arial Bold"/>
                <a:ea typeface="Arial Bold"/>
                <a:cs typeface="Arial Bold"/>
                <a:sym typeface="Arial Bold"/>
              </a:rPr>
              <a:t>mà</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phải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trực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tiếp</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nuôi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dưỡng</a:t>
            </a:r>
            <a:r>
              <a:rPr lang="en-US" sz="3989" b="1" dirty="0">
                <a:solidFill>
                  <a:srgbClr val="000000"/>
                </a:solidFill>
                <a:latin typeface="Arial Bold"/>
                <a:ea typeface="Arial Bold"/>
                <a:cs typeface="Arial Bold"/>
                <a:sym typeface="Arial Bold"/>
              </a:rPr>
              <a:t> con </a:t>
            </a:r>
            <a:r>
              <a:rPr lang="en-US" sz="3989" b="1" dirty="0" err="1">
                <a:solidFill>
                  <a:srgbClr val="000000"/>
                </a:solidFill>
                <a:latin typeface="Arial Bold"/>
                <a:ea typeface="Arial Bold"/>
                <a:cs typeface="Arial Bold"/>
                <a:sym typeface="Arial Bold"/>
              </a:rPr>
              <a:t>thì</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giấy</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tờ</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xác</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nhận</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là</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giấy</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khai</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sinh</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của</a:t>
            </a:r>
            <a:r>
              <a:rPr lang="en-US" sz="3989" b="1" dirty="0">
                <a:solidFill>
                  <a:srgbClr val="000000"/>
                </a:solidFill>
                <a:latin typeface="Arial Bold"/>
                <a:ea typeface="Arial Bold"/>
                <a:cs typeface="Arial Bold"/>
                <a:sym typeface="Arial Bold"/>
              </a:rPr>
              <a:t> con </a:t>
            </a:r>
            <a:r>
              <a:rPr lang="en-US" sz="3989" b="1" dirty="0" err="1">
                <a:solidFill>
                  <a:srgbClr val="000000"/>
                </a:solidFill>
                <a:latin typeface="Arial Bold"/>
                <a:ea typeface="Arial Bold"/>
                <a:cs typeface="Arial Bold"/>
                <a:sym typeface="Arial Bold"/>
              </a:rPr>
              <a:t>và</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giấy</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chứng</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tử</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của</a:t>
            </a:r>
            <a:r>
              <a:rPr lang="en-US" sz="3989" b="1" dirty="0">
                <a:solidFill>
                  <a:srgbClr val="000000"/>
                </a:solidFill>
                <a:latin typeface="Arial Bold"/>
                <a:ea typeface="Arial Bold"/>
                <a:cs typeface="Arial Bold"/>
                <a:sym typeface="Arial Bold"/>
              </a:rPr>
              <a:t> </a:t>
            </a:r>
            <a:r>
              <a:rPr lang="en-US" sz="3989" b="1" dirty="0" err="1">
                <a:solidFill>
                  <a:srgbClr val="000000"/>
                </a:solidFill>
                <a:latin typeface="Arial Bold"/>
                <a:ea typeface="Arial Bold"/>
                <a:cs typeface="Arial Bold"/>
                <a:sym typeface="Arial Bold"/>
              </a:rPr>
              <a:t>mẹ</a:t>
            </a:r>
            <a:endParaRPr lang="en-US" sz="3989" b="1" dirty="0">
              <a:solidFill>
                <a:srgbClr val="000000"/>
              </a:solidFill>
              <a:latin typeface="Arial Bold"/>
              <a:ea typeface="Arial Bold"/>
              <a:cs typeface="Arial Bold"/>
              <a:sym typeface="Arial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8580097" y="295638"/>
            <a:ext cx="8843148"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THÔNG BÁO VỀ VIỆC</a:t>
            </a:r>
          </a:p>
          <a:p>
            <a:pPr marL="0" lvl="0" indent="0" algn="ctr">
              <a:lnSpc>
                <a:spcPts val="5880"/>
              </a:lnSpc>
              <a:spcBef>
                <a:spcPct val="0"/>
              </a:spcBef>
            </a:pPr>
            <a:r>
              <a:rPr lang="en-US" sz="5069" b="1">
                <a:solidFill>
                  <a:srgbClr val="1836B2"/>
                </a:solidFill>
                <a:latin typeface="Arial Bold"/>
                <a:ea typeface="Arial Bold"/>
                <a:cs typeface="Arial Bold"/>
                <a:sym typeface="Arial Bold"/>
              </a:rPr>
              <a:t>TÌM KIẾM VIỆC LÀM</a:t>
            </a:r>
          </a:p>
        </p:txBody>
      </p:sp>
      <p:sp>
        <p:nvSpPr>
          <p:cNvPr id="8" name="TextBox 8"/>
          <p:cNvSpPr txBox="1"/>
          <p:nvPr/>
        </p:nvSpPr>
        <p:spPr>
          <a:xfrm>
            <a:off x="935385" y="1919740"/>
            <a:ext cx="16323915" cy="8102600"/>
          </a:xfrm>
          <a:prstGeom prst="rect">
            <a:avLst/>
          </a:prstGeom>
        </p:spPr>
        <p:txBody>
          <a:bodyPr lIns="0" tIns="0" rIns="0" bIns="0" rtlCol="0" anchor="t">
            <a:spAutoFit/>
          </a:bodyPr>
          <a:lstStyle/>
          <a:p>
            <a:pPr algn="just">
              <a:lnSpc>
                <a:spcPts val="4900"/>
              </a:lnSpc>
            </a:pPr>
            <a:r>
              <a:rPr lang="en-US" sz="3500" b="1" dirty="0">
                <a:solidFill>
                  <a:srgbClr val="000000"/>
                </a:solidFill>
                <a:latin typeface="Arial Bold"/>
                <a:ea typeface="Arial Bold"/>
                <a:cs typeface="Arial Bold"/>
                <a:sym typeface="Arial Bold"/>
              </a:rPr>
              <a:t>d) </a:t>
            </a:r>
            <a:r>
              <a:rPr lang="en-US" sz="3500" b="1" dirty="0" err="1">
                <a:solidFill>
                  <a:srgbClr val="000000"/>
                </a:solidFill>
                <a:latin typeface="Arial Bold"/>
                <a:ea typeface="Arial Bold"/>
                <a:cs typeface="Arial Bold"/>
                <a:sym typeface="Arial Bold"/>
              </a:rPr>
              <a:t>Bị</a:t>
            </a:r>
            <a:r>
              <a:rPr lang="en-US" sz="3500" b="1" dirty="0">
                <a:solidFill>
                  <a:srgbClr val="000000"/>
                </a:solidFill>
                <a:latin typeface="Arial Bold"/>
                <a:ea typeface="Arial Bold"/>
                <a:cs typeface="Arial Bold"/>
                <a:sym typeface="Arial Bold"/>
              </a:rPr>
              <a:t> tai </a:t>
            </a:r>
            <a:r>
              <a:rPr lang="en-US" sz="3500" b="1" dirty="0" err="1">
                <a:solidFill>
                  <a:srgbClr val="000000"/>
                </a:solidFill>
                <a:latin typeface="Arial Bold"/>
                <a:ea typeface="Arial Bold"/>
                <a:cs typeface="Arial Bold"/>
                <a:sym typeface="Arial Bold"/>
              </a:rPr>
              <a:t>nạn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nhận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của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cảnh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sát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hoặc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cơ</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sở</a:t>
            </a:r>
            <a:r>
              <a:rPr lang="en-US" sz="3500" b="1" dirty="0">
                <a:solidFill>
                  <a:srgbClr val="000000"/>
                </a:solidFill>
                <a:latin typeface="Arial Bold"/>
                <a:ea typeface="Arial Bold"/>
                <a:cs typeface="Arial Bold"/>
                <a:sym typeface="Arial Bold"/>
              </a:rPr>
              <a:t> y </a:t>
            </a:r>
            <a:r>
              <a:rPr lang="en-US" sz="3500" b="1" dirty="0" err="1">
                <a:solidFill>
                  <a:srgbClr val="000000"/>
                </a:solidFill>
                <a:latin typeface="Arial Bold"/>
                <a:ea typeface="Arial Bold"/>
                <a:cs typeface="Arial Bold"/>
                <a:sym typeface="Arial Bold"/>
              </a:rPr>
              <a:t>tế</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thẩm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quyền</a:t>
            </a:r>
            <a:r>
              <a:rPr lang="en-US" sz="3500" b="1" dirty="0">
                <a:solidFill>
                  <a:srgbClr val="000000"/>
                </a:solidFill>
                <a:latin typeface="Arial Bold"/>
                <a:ea typeface="Arial Bold"/>
                <a:cs typeface="Arial Bold"/>
                <a:sym typeface="Arial Bold"/>
              </a:rPr>
              <a:t>;</a:t>
            </a:r>
          </a:p>
          <a:p>
            <a:pPr algn="just">
              <a:lnSpc>
                <a:spcPts val="4900"/>
              </a:lnSpc>
            </a:pPr>
            <a:r>
              <a:rPr lang="en-US" sz="3500" b="1" dirty="0">
                <a:solidFill>
                  <a:srgbClr val="000000"/>
                </a:solidFill>
                <a:latin typeface="Arial Bold"/>
                <a:ea typeface="Arial Bold"/>
                <a:cs typeface="Arial Bold"/>
                <a:sym typeface="Arial Bold"/>
              </a:rPr>
              <a:t>đ) </a:t>
            </a:r>
            <a:r>
              <a:rPr lang="en-US" sz="3500" b="1" dirty="0" err="1">
                <a:solidFill>
                  <a:srgbClr val="000000"/>
                </a:solidFill>
                <a:latin typeface="Arial Bold"/>
                <a:ea typeface="Arial Bold"/>
                <a:cs typeface="Arial Bold"/>
                <a:sym typeface="Arial Bold"/>
              </a:rPr>
              <a:t>Bị</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hỏa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hoạn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lũ</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sóng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thần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địch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họa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dịch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bệnh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nhận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của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Chủ</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tịch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Ủy</a:t>
            </a:r>
            <a:r>
              <a:rPr lang="en-US" sz="3500" b="1" dirty="0">
                <a:solidFill>
                  <a:srgbClr val="000000"/>
                </a:solidFill>
                <a:latin typeface="Arial Bold"/>
                <a:ea typeface="Arial Bold"/>
                <a:cs typeface="Arial Bold"/>
                <a:sym typeface="Arial Bold"/>
              </a:rPr>
              <a:t> ban </a:t>
            </a:r>
            <a:r>
              <a:rPr lang="en-US" sz="3500" b="1" dirty="0" err="1">
                <a:solidFill>
                  <a:srgbClr val="000000"/>
                </a:solidFill>
                <a:latin typeface="Arial Bold"/>
                <a:ea typeface="Arial Bold"/>
                <a:cs typeface="Arial Bold"/>
                <a:sym typeface="Arial Bold"/>
              </a:rPr>
              <a:t>nhân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dân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thị</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trấn</a:t>
            </a:r>
            <a:r>
              <a:rPr lang="en-US" sz="3500" b="1" dirty="0">
                <a:solidFill>
                  <a:srgbClr val="000000"/>
                </a:solidFill>
                <a:latin typeface="Arial Bold"/>
                <a:ea typeface="Arial Bold"/>
                <a:cs typeface="Arial Bold"/>
                <a:sym typeface="Arial Bold"/>
              </a:rPr>
              <a:t>;</a:t>
            </a:r>
          </a:p>
          <a:p>
            <a:pPr algn="just">
              <a:lnSpc>
                <a:spcPts val="4900"/>
              </a:lnSpc>
            </a:pPr>
            <a:r>
              <a:rPr lang="en-US" sz="3500" b="1" dirty="0">
                <a:solidFill>
                  <a:srgbClr val="000000"/>
                </a:solidFill>
                <a:latin typeface="Arial Bold"/>
                <a:ea typeface="Arial Bold"/>
                <a:cs typeface="Arial Bold"/>
                <a:sym typeface="Arial Bold"/>
              </a:rPr>
              <a:t>e) Cha, </a:t>
            </a:r>
            <a:r>
              <a:rPr lang="en-US" sz="3500" b="1" dirty="0" err="1">
                <a:solidFill>
                  <a:srgbClr val="000000"/>
                </a:solidFill>
                <a:latin typeface="Arial Bold"/>
                <a:ea typeface="Arial Bold"/>
                <a:cs typeface="Arial Bold"/>
                <a:sym typeface="Arial Bold"/>
              </a:rPr>
              <a:t>mẹ</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vợ</a:t>
            </a:r>
            <a:r>
              <a:rPr lang="en-US" sz="3500" b="1" dirty="0">
                <a:solidFill>
                  <a:srgbClr val="000000"/>
                </a:solidFill>
                <a:latin typeface="Arial Bold"/>
                <a:ea typeface="Arial Bold"/>
                <a:cs typeface="Arial Bold"/>
                <a:sym typeface="Arial Bold"/>
              </a:rPr>
              <a:t>/</a:t>
            </a:r>
            <a:r>
              <a:rPr lang="en-US" sz="3500" b="1" dirty="0" err="1">
                <a:solidFill>
                  <a:srgbClr val="000000"/>
                </a:solidFill>
                <a:latin typeface="Arial Bold"/>
                <a:ea typeface="Arial Bold"/>
                <a:cs typeface="Arial Bold"/>
                <a:sym typeface="Arial Bold"/>
              </a:rPr>
              <a:t>chồng</a:t>
            </a:r>
            <a:r>
              <a:rPr lang="en-US" sz="3500" b="1" dirty="0">
                <a:solidFill>
                  <a:srgbClr val="000000"/>
                </a:solidFill>
                <a:latin typeface="Arial Bold"/>
                <a:ea typeface="Arial Bold"/>
                <a:cs typeface="Arial Bold"/>
                <a:sym typeface="Arial Bold"/>
              </a:rPr>
              <a:t>, con </a:t>
            </a:r>
            <a:r>
              <a:rPr lang="en-US" sz="3500" b="1" dirty="0" err="1">
                <a:solidFill>
                  <a:srgbClr val="000000"/>
                </a:solidFill>
                <a:latin typeface="Arial Bold"/>
                <a:ea typeface="Arial Bold"/>
                <a:cs typeface="Arial Bold"/>
                <a:sym typeface="Arial Bold"/>
              </a:rPr>
              <a:t>của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người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chết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người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hoặc</a:t>
            </a:r>
            <a:r>
              <a:rPr lang="en-US" sz="3500" b="1" dirty="0">
                <a:solidFill>
                  <a:srgbClr val="000000"/>
                </a:solidFill>
                <a:latin typeface="Arial Bold"/>
                <a:ea typeface="Arial Bold"/>
                <a:cs typeface="Arial Bold"/>
                <a:sym typeface="Arial Bold"/>
              </a:rPr>
              <a:t> con </a:t>
            </a:r>
            <a:r>
              <a:rPr lang="en-US" sz="3500" b="1" dirty="0" err="1">
                <a:solidFill>
                  <a:srgbClr val="000000"/>
                </a:solidFill>
                <a:latin typeface="Arial Bold"/>
                <a:ea typeface="Arial Bold"/>
                <a:cs typeface="Arial Bold"/>
                <a:sym typeface="Arial Bold"/>
              </a:rPr>
              <a:t>của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người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kết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hôn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giấy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nhận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của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Ủy</a:t>
            </a:r>
            <a:r>
              <a:rPr lang="en-US" sz="3500" b="1" dirty="0">
                <a:solidFill>
                  <a:srgbClr val="000000"/>
                </a:solidFill>
                <a:latin typeface="Arial Bold"/>
                <a:ea typeface="Arial Bold"/>
                <a:cs typeface="Arial Bold"/>
                <a:sym typeface="Arial Bold"/>
              </a:rPr>
              <a:t> ban </a:t>
            </a:r>
            <a:r>
              <a:rPr lang="en-US" sz="3500" b="1" dirty="0" err="1">
                <a:solidFill>
                  <a:srgbClr val="000000"/>
                </a:solidFill>
                <a:latin typeface="Arial Bold"/>
                <a:ea typeface="Arial Bold"/>
                <a:cs typeface="Arial Bold"/>
                <a:sym typeface="Arial Bold"/>
              </a:rPr>
              <a:t>nhân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dân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thị</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trấn</a:t>
            </a:r>
            <a:r>
              <a:rPr lang="en-US" sz="3500" b="1" dirty="0">
                <a:solidFill>
                  <a:srgbClr val="000000"/>
                </a:solidFill>
                <a:latin typeface="Arial Bold"/>
                <a:ea typeface="Arial Bold"/>
                <a:cs typeface="Arial Bold"/>
                <a:sym typeface="Arial Bold"/>
              </a:rPr>
              <a:t>;</a:t>
            </a:r>
          </a:p>
          <a:p>
            <a:pPr algn="just">
              <a:lnSpc>
                <a:spcPts val="4900"/>
              </a:lnSpc>
            </a:pPr>
            <a:r>
              <a:rPr lang="en-US" sz="3500" b="1" dirty="0">
                <a:solidFill>
                  <a:srgbClr val="000000"/>
                </a:solidFill>
                <a:latin typeface="Arial Bold"/>
                <a:ea typeface="Arial Bold"/>
                <a:cs typeface="Arial Bold"/>
                <a:sym typeface="Arial Bold"/>
              </a:rPr>
              <a:t>g) </a:t>
            </a:r>
            <a:r>
              <a:rPr lang="en-US" sz="3500" b="1" dirty="0" err="1">
                <a:solidFill>
                  <a:srgbClr val="000000"/>
                </a:solidFill>
                <a:latin typeface="Arial Bold"/>
                <a:ea typeface="Arial Bold"/>
                <a:cs typeface="Arial Bold"/>
                <a:sym typeface="Arial Bold"/>
              </a:rPr>
              <a:t>Đang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tham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khóa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học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nghề</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quyết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của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Giám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đốc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Sở</a:t>
            </a:r>
            <a:r>
              <a:rPr lang="en-US" sz="3500" b="1" dirty="0">
                <a:solidFill>
                  <a:srgbClr val="000000"/>
                </a:solidFill>
                <a:latin typeface="Arial Bold"/>
                <a:ea typeface="Arial Bold"/>
                <a:cs typeface="Arial Bold"/>
                <a:sym typeface="Arial Bold"/>
              </a:rPr>
              <a:t> Lao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 Thương </a:t>
            </a:r>
            <a:r>
              <a:rPr lang="en-US" sz="3500" b="1" dirty="0" err="1">
                <a:solidFill>
                  <a:srgbClr val="000000"/>
                </a:solidFill>
                <a:latin typeface="Arial Bold"/>
                <a:ea typeface="Arial Bold"/>
                <a:cs typeface="Arial Bold"/>
                <a:sym typeface="Arial Bold"/>
              </a:rPr>
              <a:t>binh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và</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hội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và</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nhận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của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cơ</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sở</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đào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tạo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nghề</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a:t>
            </a:r>
          </a:p>
          <a:p>
            <a:pPr algn="just">
              <a:lnSpc>
                <a:spcPts val="4900"/>
              </a:lnSpc>
            </a:pPr>
            <a:r>
              <a:rPr lang="en-US" sz="3500" b="1" dirty="0">
                <a:solidFill>
                  <a:srgbClr val="000000"/>
                </a:solidFill>
                <a:latin typeface="Arial Bold"/>
                <a:ea typeface="Arial Bold"/>
                <a:cs typeface="Arial Bold"/>
                <a:sym typeface="Arial Bold"/>
              </a:rPr>
              <a:t>h) </a:t>
            </a:r>
            <a:r>
              <a:rPr lang="en-US" sz="3500" b="1" dirty="0" err="1">
                <a:solidFill>
                  <a:srgbClr val="000000"/>
                </a:solidFill>
                <a:latin typeface="Arial Bold"/>
                <a:ea typeface="Arial Bold"/>
                <a:cs typeface="Arial Bold"/>
                <a:sym typeface="Arial Bold"/>
              </a:rPr>
              <a:t>Thực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hiện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hợp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đồng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hạn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dưới</a:t>
            </a:r>
            <a:r>
              <a:rPr lang="en-US" sz="3500" b="1" dirty="0">
                <a:solidFill>
                  <a:srgbClr val="000000"/>
                </a:solidFill>
                <a:latin typeface="Arial Bold"/>
                <a:ea typeface="Arial Bold"/>
                <a:cs typeface="Arial Bold"/>
                <a:sym typeface="Arial Bold"/>
              </a:rPr>
              <a:t> 01 </a:t>
            </a:r>
            <a:r>
              <a:rPr lang="en-US" sz="3500" b="1" dirty="0" err="1">
                <a:solidFill>
                  <a:srgbClr val="000000"/>
                </a:solidFill>
                <a:latin typeface="Arial Bold"/>
                <a:ea typeface="Arial Bold"/>
                <a:cs typeface="Arial Bold"/>
                <a:sym typeface="Arial Bold"/>
              </a:rPr>
              <a:t>tháng</a:t>
            </a:r>
            <a:r>
              <a:rPr lang="en-US" sz="3500" b="1" dirty="0">
                <a:solidFill>
                  <a:srgbClr val="000000"/>
                </a:solidFill>
                <a:latin typeface="Arial Bold"/>
                <a:ea typeface="Arial Bold"/>
                <a:cs typeface="Arial Bold"/>
                <a:sym typeface="Arial Bold"/>
              </a:rPr>
              <a:t>;</a:t>
            </a:r>
          </a:p>
          <a:p>
            <a:pPr algn="just">
              <a:lnSpc>
                <a:spcPts val="4900"/>
              </a:lnSpc>
            </a:pPr>
            <a:r>
              <a:rPr lang="en-US" sz="3500" b="1" dirty="0" err="1">
                <a:solidFill>
                  <a:srgbClr val="000000"/>
                </a:solidFill>
                <a:latin typeface="Arial Bold"/>
                <a:ea typeface="Arial Bold"/>
                <a:cs typeface="Arial Bold"/>
                <a:sym typeface="Arial Bold"/>
              </a:rPr>
              <a:t>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cai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tự</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nguyện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nhận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của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cơ</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sở</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cai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hoặc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nhận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của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Chủ</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tịch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Ủy</a:t>
            </a:r>
            <a:r>
              <a:rPr lang="en-US" sz="3500" b="1" dirty="0">
                <a:solidFill>
                  <a:srgbClr val="000000"/>
                </a:solidFill>
                <a:latin typeface="Arial Bold"/>
                <a:ea typeface="Arial Bold"/>
                <a:cs typeface="Arial Bold"/>
                <a:sym typeface="Arial Bold"/>
              </a:rPr>
              <a:t> ban </a:t>
            </a:r>
            <a:r>
              <a:rPr lang="en-US" sz="3500" b="1" dirty="0" err="1">
                <a:solidFill>
                  <a:srgbClr val="000000"/>
                </a:solidFill>
                <a:latin typeface="Arial Bold"/>
                <a:ea typeface="Arial Bold"/>
                <a:cs typeface="Arial Bold"/>
                <a:sym typeface="Arial Bold"/>
              </a:rPr>
              <a:t>nhân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dân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thị</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trấn</a:t>
            </a:r>
            <a:r>
              <a:rPr lang="en-US" sz="3500" b="1" dirty="0">
                <a:solidFill>
                  <a:srgbClr val="000000"/>
                </a:solidFill>
                <a:latin typeface="Arial Bold"/>
                <a:ea typeface="Arial Bold"/>
                <a:cs typeface="Arial Bold"/>
                <a:sym typeface="Arial Bold"/>
              </a:rPr>
              <a:t>;</a:t>
            </a:r>
          </a:p>
          <a:p>
            <a:pPr algn="just">
              <a:lnSpc>
                <a:spcPts val="4900"/>
              </a:lnSpc>
            </a:pPr>
            <a:r>
              <a:rPr lang="en-US" sz="3500" b="1" dirty="0">
                <a:solidFill>
                  <a:srgbClr val="000000"/>
                </a:solidFill>
                <a:latin typeface="Arial Bold"/>
                <a:ea typeface="Arial Bold"/>
                <a:cs typeface="Arial Bold"/>
                <a:sym typeface="Arial Bold"/>
              </a:rPr>
              <a:t>k) </a:t>
            </a:r>
            <a:r>
              <a:rPr lang="en-US" sz="3500" b="1" dirty="0" err="1">
                <a:solidFill>
                  <a:srgbClr val="000000"/>
                </a:solidFill>
                <a:latin typeface="Arial Bold"/>
                <a:ea typeface="Arial Bold"/>
                <a:cs typeface="Arial Bold"/>
                <a:sym typeface="Arial Bold"/>
              </a:rPr>
              <a:t>Chuyển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nơi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tại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khoản</a:t>
            </a:r>
            <a:r>
              <a:rPr lang="en-US" sz="3500" b="1" dirty="0">
                <a:solidFill>
                  <a:srgbClr val="000000"/>
                </a:solidFill>
                <a:latin typeface="Arial Bold"/>
                <a:ea typeface="Arial Bold"/>
                <a:cs typeface="Arial Bold"/>
                <a:sym typeface="Arial Bold"/>
              </a:rPr>
              <a:t> 5 </a:t>
            </a:r>
            <a:r>
              <a:rPr lang="en-US" sz="3500" b="1" dirty="0" err="1">
                <a:solidFill>
                  <a:srgbClr val="000000"/>
                </a:solidFill>
                <a:latin typeface="Arial Bold"/>
                <a:ea typeface="Arial Bold"/>
                <a:cs typeface="Arial Bold"/>
                <a:sym typeface="Arial Bold"/>
              </a:rPr>
              <a:t>Điều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này</a:t>
            </a:r>
            <a:r>
              <a:rPr lang="en-US" sz="3500" b="1" dirty="0">
                <a:solidFill>
                  <a:srgbClr val="000000"/>
                </a:solidFill>
                <a:latin typeface="Arial Bold"/>
                <a:ea typeface="Arial Bold"/>
                <a:cs typeface="Arial Bold"/>
                <a:sym typeface="Arial Bold"/>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8580097" y="295638"/>
            <a:ext cx="8843148"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THÔNG BÁO VỀ VIỆC</a:t>
            </a:r>
          </a:p>
          <a:p>
            <a:pPr marL="0" lvl="0" indent="0" algn="ctr">
              <a:lnSpc>
                <a:spcPts val="5880"/>
              </a:lnSpc>
              <a:spcBef>
                <a:spcPct val="0"/>
              </a:spcBef>
            </a:pPr>
            <a:r>
              <a:rPr lang="en-US" sz="5069" b="1">
                <a:solidFill>
                  <a:srgbClr val="1836B2"/>
                </a:solidFill>
                <a:latin typeface="Arial Bold"/>
                <a:ea typeface="Arial Bold"/>
                <a:cs typeface="Arial Bold"/>
                <a:sym typeface="Arial Bold"/>
              </a:rPr>
              <a:t>TÌM KIẾM VIỆC LÀM</a:t>
            </a:r>
          </a:p>
        </p:txBody>
      </p:sp>
      <p:sp>
        <p:nvSpPr>
          <p:cNvPr id="8" name="TextBox 8"/>
          <p:cNvSpPr txBox="1"/>
          <p:nvPr/>
        </p:nvSpPr>
        <p:spPr>
          <a:xfrm>
            <a:off x="982043" y="2393950"/>
            <a:ext cx="16323915" cy="6864350"/>
          </a:xfrm>
          <a:prstGeom prst="rect">
            <a:avLst/>
          </a:prstGeom>
        </p:spPr>
        <p:txBody>
          <a:bodyPr lIns="0" tIns="0" rIns="0" bIns="0" rtlCol="0" anchor="t">
            <a:spAutoFit/>
          </a:bodyPr>
          <a:lstStyle/>
          <a:p>
            <a:pPr algn="just">
              <a:lnSpc>
                <a:spcPts val="4900"/>
              </a:lnSpc>
            </a:pPr>
            <a:r>
              <a:rPr lang="en-US" sz="3500" b="1" dirty="0" err="1">
                <a:solidFill>
                  <a:srgbClr val="000000"/>
                </a:solidFill>
                <a:latin typeface="Arial Bold"/>
                <a:ea typeface="Arial Bold"/>
                <a:cs typeface="Arial Bold"/>
                <a:sym typeface="Arial Bold"/>
              </a:rPr>
              <a:t>Người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phải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thông</a:t>
            </a:r>
            <a:r>
              <a:rPr lang="en-US" sz="3500" b="1" dirty="0">
                <a:solidFill>
                  <a:srgbClr val="000000"/>
                </a:solidFill>
                <a:latin typeface="Arial Bold"/>
                <a:ea typeface="Arial Bold"/>
                <a:cs typeface="Arial Bold"/>
                <a:sym typeface="Arial Bold"/>
              </a:rPr>
              <a:t> tin </a:t>
            </a:r>
            <a:r>
              <a:rPr lang="en-US" sz="3500" b="1" dirty="0" err="1">
                <a:solidFill>
                  <a:srgbClr val="000000"/>
                </a:solidFill>
                <a:latin typeface="Arial Bold"/>
                <a:ea typeface="Arial Bold"/>
                <a:cs typeface="Arial Bold"/>
                <a:sym typeface="Arial Bold"/>
              </a:rPr>
              <a:t>cho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trung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tâm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dịch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vụ</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a:t>
            </a:r>
            <a:r>
              <a:rPr lang="en-US" sz="3500" b="1" i="1" dirty="0">
                <a:solidFill>
                  <a:srgbClr val="000000"/>
                </a:solidFill>
                <a:latin typeface="Arial Bold Italics"/>
                <a:ea typeface="Arial Bold Italics"/>
                <a:cs typeface="Arial Bold Italics"/>
                <a:sym typeface="Arial Bold Italics"/>
              </a:rPr>
              <a:t>(</a:t>
            </a:r>
            <a:r>
              <a:rPr lang="en-US" sz="3500" b="1" i="1" dirty="0" err="1">
                <a:solidFill>
                  <a:srgbClr val="000000"/>
                </a:solidFill>
                <a:latin typeface="Arial Bold Italics"/>
                <a:ea typeface="Arial Bold Italics"/>
                <a:cs typeface="Arial Bold Italics"/>
                <a:sym typeface="Arial Bold Italics"/>
              </a:rPr>
              <a:t>thông</a:t>
            </a:r>
            <a:r>
              <a:rPr lang="en-US" sz="3500" b="1" i="1" dirty="0">
                <a:solidFill>
                  <a:srgbClr val="000000"/>
                </a:solidFill>
                <a:latin typeface="Arial Bold Italics"/>
                <a:ea typeface="Arial Bold Italics"/>
                <a:cs typeface="Arial Bold Italics"/>
                <a:sym typeface="Arial Bold Italics"/>
              </a:rPr>
              <a:t> qua </a:t>
            </a:r>
            <a:r>
              <a:rPr lang="en-US" sz="3500" b="1" i="1" dirty="0" err="1">
                <a:solidFill>
                  <a:srgbClr val="000000"/>
                </a:solidFill>
                <a:latin typeface="Arial Bold Italics"/>
                <a:ea typeface="Arial Bold Italics"/>
                <a:cs typeface="Arial Bold Italics"/>
                <a:sym typeface="Arial Bold Italics"/>
              </a:rPr>
              <a:t>điện</a:t>
            </a:r>
            <a:r>
              <a:rPr lang="en-US" sz="3500" b="1" i="1" dirty="0">
                <a:solidFill>
                  <a:srgbClr val="000000"/>
                </a:solidFill>
                <a:latin typeface="Arial Bold Italics"/>
                <a:ea typeface="Arial Bold Italics"/>
                <a:cs typeface="Arial Bold Italics"/>
                <a:sym typeface="Arial Bold Italics"/>
              </a:rPr>
              <a:t> </a:t>
            </a:r>
            <a:r>
              <a:rPr lang="en-US" sz="3500" b="1" i="1" dirty="0" err="1">
                <a:solidFill>
                  <a:srgbClr val="000000"/>
                </a:solidFill>
                <a:latin typeface="Arial Bold Italics"/>
                <a:ea typeface="Arial Bold Italics"/>
                <a:cs typeface="Arial Bold Italics"/>
                <a:sym typeface="Arial Bold Italics"/>
              </a:rPr>
              <a:t>thoại</a:t>
            </a:r>
            <a:r>
              <a:rPr lang="en-US" sz="3500" b="1" i="1" dirty="0">
                <a:solidFill>
                  <a:srgbClr val="000000"/>
                </a:solidFill>
                <a:latin typeface="Arial Bold Italics"/>
                <a:ea typeface="Arial Bold Italics"/>
                <a:cs typeface="Arial Bold Italics"/>
                <a:sym typeface="Arial Bold Italics"/>
              </a:rPr>
              <a:t>, </a:t>
            </a:r>
            <a:r>
              <a:rPr lang="en-US" sz="3500" b="1" i="1" dirty="0" err="1">
                <a:solidFill>
                  <a:srgbClr val="000000"/>
                </a:solidFill>
                <a:latin typeface="Arial Bold Italics"/>
                <a:ea typeface="Arial Bold Italics"/>
                <a:cs typeface="Arial Bold Italics"/>
                <a:sym typeface="Arial Bold Italics"/>
              </a:rPr>
              <a:t>thư</a:t>
            </a:r>
            <a:r>
              <a:rPr lang="en-US" sz="3500" b="1" i="1" dirty="0">
                <a:solidFill>
                  <a:srgbClr val="000000"/>
                </a:solidFill>
                <a:latin typeface="Arial Bold Italics"/>
                <a:ea typeface="Arial Bold Italics"/>
                <a:cs typeface="Arial Bold Italics"/>
                <a:sym typeface="Arial Bold Italics"/>
              </a:rPr>
              <a:t> </a:t>
            </a:r>
            <a:r>
              <a:rPr lang="en-US" sz="3500" b="1" i="1" dirty="0" err="1">
                <a:solidFill>
                  <a:srgbClr val="000000"/>
                </a:solidFill>
                <a:latin typeface="Arial Bold Italics"/>
                <a:ea typeface="Arial Bold Italics"/>
                <a:cs typeface="Arial Bold Italics"/>
                <a:sym typeface="Arial Bold Italics"/>
              </a:rPr>
              <a:t>điện</a:t>
            </a:r>
            <a:r>
              <a:rPr lang="en-US" sz="3500" b="1" i="1" dirty="0">
                <a:solidFill>
                  <a:srgbClr val="000000"/>
                </a:solidFill>
                <a:latin typeface="Arial Bold Italics"/>
                <a:ea typeface="Arial Bold Italics"/>
                <a:cs typeface="Arial Bold Italics"/>
                <a:sym typeface="Arial Bold Italics"/>
              </a:rPr>
              <a:t> </a:t>
            </a:r>
            <a:r>
              <a:rPr lang="en-US" sz="3500" b="1" i="1" dirty="0" err="1">
                <a:solidFill>
                  <a:srgbClr val="000000"/>
                </a:solidFill>
                <a:latin typeface="Arial Bold Italics"/>
                <a:ea typeface="Arial Bold Italics"/>
                <a:cs typeface="Arial Bold Italics"/>
                <a:sym typeface="Arial Bold Italics"/>
              </a:rPr>
              <a:t>tử</a:t>
            </a:r>
            <a:r>
              <a:rPr lang="en-US" sz="3500" b="1" i="1" dirty="0">
                <a:solidFill>
                  <a:srgbClr val="000000"/>
                </a:solidFill>
                <a:latin typeface="Arial Bold Italics"/>
                <a:ea typeface="Arial Bold Italics"/>
                <a:cs typeface="Arial Bold Italics"/>
                <a:sym typeface="Arial Bold Italics"/>
              </a:rPr>
              <a:t>, fax, ...) </a:t>
            </a:r>
            <a:r>
              <a:rPr lang="en-US" sz="3500" b="1" dirty="0" err="1">
                <a:solidFill>
                  <a:srgbClr val="000000"/>
                </a:solidFill>
                <a:latin typeface="Arial Bold"/>
                <a:ea typeface="Arial Bold"/>
                <a:cs typeface="Arial Bold"/>
                <a:sym typeface="Arial Bold"/>
              </a:rPr>
              <a:t>về</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lý</a:t>
            </a:r>
            <a:r>
              <a:rPr lang="en-US" sz="3500" b="1" dirty="0">
                <a:solidFill>
                  <a:srgbClr val="000000"/>
                </a:solidFill>
                <a:latin typeface="Arial Bold"/>
                <a:ea typeface="Arial Bold"/>
                <a:cs typeface="Arial Bold"/>
                <a:sym typeface="Arial Bold"/>
              </a:rPr>
              <a:t> do </a:t>
            </a:r>
            <a:r>
              <a:rPr lang="en-US" sz="3500" b="1" dirty="0" err="1">
                <a:solidFill>
                  <a:srgbClr val="000000"/>
                </a:solidFill>
                <a:latin typeface="Arial Bold"/>
                <a:ea typeface="Arial Bold"/>
                <a:cs typeface="Arial Bold"/>
                <a:sym typeface="Arial Bold"/>
              </a:rPr>
              <a:t>không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phải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trực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tiếp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đến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báo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và</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trong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hạn</a:t>
            </a:r>
            <a:r>
              <a:rPr lang="en-US" sz="3500" b="1" dirty="0">
                <a:solidFill>
                  <a:srgbClr val="000000"/>
                </a:solidFill>
                <a:latin typeface="Arial Bold"/>
                <a:ea typeface="Arial Bold"/>
                <a:cs typeface="Arial Bold"/>
                <a:sym typeface="Arial Bold"/>
              </a:rPr>
              <a:t> 03 </a:t>
            </a:r>
            <a:r>
              <a:rPr lang="en-US" sz="3500" b="1" dirty="0" err="1">
                <a:solidFill>
                  <a:srgbClr val="000000"/>
                </a:solidFill>
                <a:latin typeface="Arial Bold"/>
                <a:ea typeface="Arial Bold"/>
                <a:cs typeface="Arial Bold"/>
                <a:sym typeface="Arial Bold"/>
              </a:rPr>
              <a:t>ngày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kể</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từ</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ngày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cuối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cùng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của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hạn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báo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hằng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tháng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về</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tìm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kiếm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đồng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gửi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thư</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bảo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đảm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hoặc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ủy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quyền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người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khác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nộp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bản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chính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hoặc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bản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chứng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thực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một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trong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giấy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tờ</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nêu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trên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chứng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minh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thuộc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hợp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phải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báo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trực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tiếp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đến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trung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tâm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dịch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vụ</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nơi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đang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trừ</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hợp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tại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điểm</a:t>
            </a:r>
            <a:r>
              <a:rPr lang="en-US" sz="3500" b="1" dirty="0">
                <a:solidFill>
                  <a:srgbClr val="000000"/>
                </a:solidFill>
                <a:latin typeface="Arial Bold"/>
                <a:ea typeface="Arial Bold"/>
                <a:cs typeface="Arial Bold"/>
                <a:sym typeface="Arial Bold"/>
              </a:rPr>
              <a:t> a </a:t>
            </a:r>
            <a:r>
              <a:rPr lang="en-US" sz="3500" b="1" dirty="0" err="1">
                <a:solidFill>
                  <a:srgbClr val="000000"/>
                </a:solidFill>
                <a:latin typeface="Arial Bold"/>
                <a:ea typeface="Arial Bold"/>
                <a:cs typeface="Arial Bold"/>
                <a:sym typeface="Arial Bold"/>
              </a:rPr>
              <a:t>khoản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này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hợp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gửi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bưu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điện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thì</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ngày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được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coi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gửi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báo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ngày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gửi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ghi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trên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dấu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bưu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điện</a:t>
            </a:r>
            <a:r>
              <a:rPr lang="en-US" sz="3500" b="1" dirty="0">
                <a:solidFill>
                  <a:srgbClr val="000000"/>
                </a:solidFill>
                <a:latin typeface="Arial Bold"/>
                <a:ea typeface="Arial Bold"/>
                <a:cs typeface="Arial Bold"/>
                <a:sym typeface="Arial Bold"/>
              </a:rPr>
              <a:t>.</a:t>
            </a:r>
          </a:p>
          <a:p>
            <a:pPr algn="just">
              <a:lnSpc>
                <a:spcPts val="4900"/>
              </a:lnSpc>
            </a:pPr>
            <a:endParaRPr lang="en-US" sz="3500" b="1" dirty="0">
              <a:solidFill>
                <a:srgbClr val="000000"/>
              </a:solidFill>
              <a:latin typeface="Arial Bold"/>
              <a:ea typeface="Arial Bold"/>
              <a:cs typeface="Arial Bold"/>
              <a:sym typeface="Arial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98030"/>
          </a:xfrm>
          <a:prstGeom prst="rect">
            <a:avLst/>
          </a:prstGeom>
        </p:spPr>
        <p:txBody>
          <a:bodyPr lIns="0" tIns="0" rIns="0" bIns="0" rtlCol="0" anchor="t">
            <a:spAutoFit/>
          </a:bodyPr>
          <a:lstStyle/>
          <a:p>
            <a:pPr marL="0" lvl="0" indent="0" algn="ctr">
              <a:lnSpc>
                <a:spcPts val="5880"/>
              </a:lnSpc>
              <a:spcBef>
                <a:spcPct val="0"/>
              </a:spcBef>
            </a:pPr>
            <a:r>
              <a:rPr lang="en-US" sz="5069" b="1">
                <a:solidFill>
                  <a:srgbClr val="1836B2"/>
                </a:solidFill>
                <a:latin typeface="Arial Bold"/>
                <a:ea typeface="Arial Bold"/>
                <a:cs typeface="Arial Bold"/>
                <a:sym typeface="Arial Bold"/>
              </a:rPr>
              <a:t>TẠM DỪNG, TIẾP TỤC HƯỞNG TRỢ CẤP THẤT NGHIỆP</a:t>
            </a:r>
          </a:p>
        </p:txBody>
      </p:sp>
      <p:sp>
        <p:nvSpPr>
          <p:cNvPr id="8" name="TextBox 8"/>
          <p:cNvSpPr txBox="1"/>
          <p:nvPr/>
        </p:nvSpPr>
        <p:spPr>
          <a:xfrm>
            <a:off x="935385" y="3422650"/>
            <a:ext cx="16323915" cy="1911350"/>
          </a:xfrm>
          <a:prstGeom prst="rect">
            <a:avLst/>
          </a:prstGeom>
        </p:spPr>
        <p:txBody>
          <a:bodyPr lIns="0" tIns="0" rIns="0" bIns="0" rtlCol="0" anchor="t">
            <a:spAutoFit/>
          </a:bodyPr>
          <a:lstStyle/>
          <a:p>
            <a:pPr algn="just">
              <a:lnSpc>
                <a:spcPts val="4900"/>
              </a:lnSpc>
            </a:pPr>
            <a:r>
              <a:rPr lang="en-US" sz="3500" b="1">
                <a:solidFill>
                  <a:srgbClr val="000000"/>
                </a:solidFill>
                <a:latin typeface="Arial Bold"/>
                <a:ea typeface="Arial Bold"/>
                <a:cs typeface="Arial Bold"/>
                <a:sym typeface="Arial Bold"/>
              </a:rPr>
              <a:t>=&gt; Người đang hưởng trợ cấp thất nghiệp bị tạm dừng hưởng trợ cấp thất nghiệp khi không thông báo về việc tìm kiếm việc làm hằng tháng theo quy định.</a:t>
            </a:r>
          </a:p>
        </p:txBody>
      </p:sp>
      <p:sp>
        <p:nvSpPr>
          <p:cNvPr id="9" name="TextBox 9"/>
          <p:cNvSpPr txBox="1"/>
          <p:nvPr/>
        </p:nvSpPr>
        <p:spPr>
          <a:xfrm>
            <a:off x="935385" y="5610225"/>
            <a:ext cx="16323915" cy="1911350"/>
          </a:xfrm>
          <a:prstGeom prst="rect">
            <a:avLst/>
          </a:prstGeom>
        </p:spPr>
        <p:txBody>
          <a:bodyPr lIns="0" tIns="0" rIns="0" bIns="0" rtlCol="0" anchor="t">
            <a:spAutoFit/>
          </a:bodyPr>
          <a:lstStyle/>
          <a:p>
            <a:pPr algn="just">
              <a:lnSpc>
                <a:spcPts val="4900"/>
              </a:lnSpc>
            </a:pPr>
            <a:r>
              <a:rPr lang="en-US" sz="3500" b="1" dirty="0">
                <a:solidFill>
                  <a:srgbClr val="000000"/>
                </a:solidFill>
                <a:latin typeface="Arial Bold"/>
                <a:ea typeface="Arial Bold"/>
                <a:cs typeface="Arial Bold"/>
                <a:sym typeface="Arial Bold"/>
              </a:rPr>
              <a:t>=&gt; </a:t>
            </a:r>
            <a:r>
              <a:rPr lang="en-US" sz="3500" b="1" dirty="0" err="1">
                <a:solidFill>
                  <a:srgbClr val="000000"/>
                </a:solidFill>
                <a:latin typeface="Arial Bold"/>
                <a:ea typeface="Arial Bold"/>
                <a:cs typeface="Arial Bold"/>
                <a:sym typeface="Arial Bold"/>
              </a:rPr>
              <a:t>Người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bị</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tạm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dừng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nếu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vẫn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còn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gian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được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quyết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thì</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tiếp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tục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khi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thực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hiện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báo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về</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tìm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kiếm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hằng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tháng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CHẤM DỨT HƯỞNG</a:t>
            </a:r>
          </a:p>
          <a:p>
            <a:pPr marL="0" lvl="0" indent="0" algn="ctr">
              <a:lnSpc>
                <a:spcPts val="5880"/>
              </a:lnSpc>
              <a:spcBef>
                <a:spcPct val="0"/>
              </a:spcBef>
            </a:pPr>
            <a:r>
              <a:rPr lang="en-US" sz="5069" b="1">
                <a:solidFill>
                  <a:srgbClr val="1836B2"/>
                </a:solidFill>
                <a:latin typeface="Arial Bold"/>
                <a:ea typeface="Arial Bold"/>
                <a:cs typeface="Arial Bold"/>
                <a:sym typeface="Arial Bold"/>
              </a:rPr>
              <a:t>TRỢ CẤP THẤT NGHIỆP</a:t>
            </a:r>
          </a:p>
        </p:txBody>
      </p:sp>
      <p:sp>
        <p:nvSpPr>
          <p:cNvPr id="8" name="TextBox 8"/>
          <p:cNvSpPr txBox="1"/>
          <p:nvPr/>
        </p:nvSpPr>
        <p:spPr>
          <a:xfrm>
            <a:off x="935385" y="2928513"/>
            <a:ext cx="16323915" cy="6245225"/>
          </a:xfrm>
          <a:prstGeom prst="rect">
            <a:avLst/>
          </a:prstGeom>
        </p:spPr>
        <p:txBody>
          <a:bodyPr lIns="0" tIns="0" rIns="0" bIns="0" rtlCol="0" anchor="t">
            <a:spAutoFit/>
          </a:bodyPr>
          <a:lstStyle/>
          <a:p>
            <a:pPr algn="just">
              <a:lnSpc>
                <a:spcPts val="4900"/>
              </a:lnSpc>
            </a:pPr>
            <a:endParaRPr dirty="0"/>
          </a:p>
          <a:p>
            <a:pPr algn="just">
              <a:lnSpc>
                <a:spcPts val="4900"/>
              </a:lnSpc>
            </a:pPr>
            <a:r>
              <a:rPr lang="en-US" sz="3500" b="1" dirty="0">
                <a:solidFill>
                  <a:srgbClr val="000000"/>
                </a:solidFill>
                <a:latin typeface="Arial Bold"/>
                <a:ea typeface="Arial Bold"/>
                <a:cs typeface="Arial Bold"/>
                <a:sym typeface="Arial Bold"/>
              </a:rPr>
              <a:t>a) </a:t>
            </a:r>
            <a:r>
              <a:rPr lang="en-US" sz="3500" b="1" dirty="0" err="1">
                <a:solidFill>
                  <a:srgbClr val="000000"/>
                </a:solidFill>
                <a:latin typeface="Arial Bold"/>
                <a:ea typeface="Arial Bold"/>
                <a:cs typeface="Arial Bold"/>
                <a:sym typeface="Arial Bold"/>
              </a:rPr>
              <a:t>Hết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hạn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p>
          <a:p>
            <a:pPr algn="just">
              <a:lnSpc>
                <a:spcPts val="4900"/>
              </a:lnSpc>
            </a:pPr>
            <a:r>
              <a:rPr lang="en-US" sz="3500" b="1" dirty="0">
                <a:solidFill>
                  <a:srgbClr val="000000"/>
                </a:solidFill>
                <a:latin typeface="Arial Bold"/>
                <a:ea typeface="Arial Bold"/>
                <a:cs typeface="Arial Bold"/>
                <a:sym typeface="Arial Bold"/>
              </a:rPr>
              <a:t>b)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a:t>
            </a:r>
          </a:p>
          <a:p>
            <a:pPr algn="just">
              <a:lnSpc>
                <a:spcPts val="4900"/>
              </a:lnSpc>
            </a:pPr>
            <a:r>
              <a:rPr lang="en-US" sz="3500" b="1" dirty="0">
                <a:solidFill>
                  <a:srgbClr val="000000"/>
                </a:solidFill>
                <a:latin typeface="Arial Bold"/>
                <a:ea typeface="Arial Bold"/>
                <a:cs typeface="Arial Bold"/>
                <a:sym typeface="Arial Bold"/>
              </a:rPr>
              <a:t>c) </a:t>
            </a:r>
            <a:r>
              <a:rPr lang="en-US" sz="3500" b="1" dirty="0" err="1">
                <a:solidFill>
                  <a:srgbClr val="000000"/>
                </a:solidFill>
                <a:latin typeface="Arial Bold"/>
                <a:ea typeface="Arial Bold"/>
                <a:cs typeface="Arial Bold"/>
                <a:sym typeface="Arial Bold"/>
              </a:rPr>
              <a:t>Thực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hiện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nghĩa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vụ</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quân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sự</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nghĩa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vụ</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công</a:t>
            </a:r>
            <a:r>
              <a:rPr lang="en-US" sz="3500" b="1" dirty="0">
                <a:solidFill>
                  <a:srgbClr val="000000"/>
                </a:solidFill>
                <a:latin typeface="Arial Bold"/>
                <a:ea typeface="Arial Bold"/>
                <a:cs typeface="Arial Bold"/>
                <a:sym typeface="Arial Bold"/>
              </a:rPr>
              <a:t> an; </a:t>
            </a:r>
          </a:p>
          <a:p>
            <a:pPr algn="just">
              <a:lnSpc>
                <a:spcPts val="4900"/>
              </a:lnSpc>
            </a:pPr>
            <a:r>
              <a:rPr lang="en-US" sz="3500" b="1" dirty="0">
                <a:solidFill>
                  <a:srgbClr val="000000"/>
                </a:solidFill>
                <a:latin typeface="Arial Bold"/>
                <a:ea typeface="Arial Bold"/>
                <a:cs typeface="Arial Bold"/>
                <a:sym typeface="Arial Bold"/>
              </a:rPr>
              <a:t>d)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lương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hằng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tháng</a:t>
            </a:r>
            <a:r>
              <a:rPr lang="en-US" sz="3500" b="1" dirty="0">
                <a:solidFill>
                  <a:srgbClr val="000000"/>
                </a:solidFill>
                <a:latin typeface="Arial Bold"/>
                <a:ea typeface="Arial Bold"/>
                <a:cs typeface="Arial Bold"/>
                <a:sym typeface="Arial Bold"/>
              </a:rPr>
              <a:t>; </a:t>
            </a:r>
          </a:p>
          <a:p>
            <a:pPr algn="just">
              <a:lnSpc>
                <a:spcPts val="4900"/>
              </a:lnSpc>
            </a:pPr>
            <a:r>
              <a:rPr lang="en-US" sz="3500" b="1" dirty="0">
                <a:solidFill>
                  <a:srgbClr val="000000"/>
                </a:solidFill>
                <a:latin typeface="Arial Bold"/>
                <a:ea typeface="Arial Bold"/>
                <a:cs typeface="Arial Bold"/>
                <a:sym typeface="Arial Bold"/>
              </a:rPr>
              <a:t>đ) Sau 02 </a:t>
            </a:r>
            <a:r>
              <a:rPr lang="en-US" sz="3500" b="1" dirty="0" err="1">
                <a:solidFill>
                  <a:srgbClr val="000000"/>
                </a:solidFill>
                <a:latin typeface="Arial Bold"/>
                <a:ea typeface="Arial Bold"/>
                <a:cs typeface="Arial Bold"/>
                <a:sym typeface="Arial Bold"/>
              </a:rPr>
              <a:t>lần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từ</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chối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nhận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do </a:t>
            </a:r>
            <a:r>
              <a:rPr lang="en-US" sz="3500" b="1" dirty="0" err="1">
                <a:solidFill>
                  <a:srgbClr val="000000"/>
                </a:solidFill>
                <a:latin typeface="Arial Bold"/>
                <a:ea typeface="Arial Bold"/>
                <a:cs typeface="Arial Bold"/>
                <a:sym typeface="Arial Bold"/>
              </a:rPr>
              <a:t>trung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tâm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dịch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vụ</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nơi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đang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giới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thiệu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mà</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lý</a:t>
            </a:r>
            <a:r>
              <a:rPr lang="en-US" sz="3500" b="1" dirty="0">
                <a:solidFill>
                  <a:srgbClr val="000000"/>
                </a:solidFill>
                <a:latin typeface="Arial Bold"/>
                <a:ea typeface="Arial Bold"/>
                <a:cs typeface="Arial Bold"/>
                <a:sym typeface="Arial Bold"/>
              </a:rPr>
              <a:t> do </a:t>
            </a:r>
            <a:r>
              <a:rPr lang="en-US" sz="3500" b="1" dirty="0" err="1">
                <a:solidFill>
                  <a:srgbClr val="000000"/>
                </a:solidFill>
                <a:latin typeface="Arial Bold"/>
                <a:ea typeface="Arial Bold"/>
                <a:cs typeface="Arial Bold"/>
                <a:sym typeface="Arial Bold"/>
              </a:rPr>
              <a:t>chính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đáng</a:t>
            </a:r>
            <a:r>
              <a:rPr lang="en-US" sz="3500" b="1" dirty="0">
                <a:solidFill>
                  <a:srgbClr val="000000"/>
                </a:solidFill>
                <a:latin typeface="Arial Bold"/>
                <a:ea typeface="Arial Bold"/>
                <a:cs typeface="Arial Bold"/>
                <a:sym typeface="Arial Bold"/>
              </a:rPr>
              <a:t>; </a:t>
            </a:r>
          </a:p>
          <a:p>
            <a:pPr algn="just">
              <a:lnSpc>
                <a:spcPts val="4900"/>
              </a:lnSpc>
            </a:pPr>
            <a:r>
              <a:rPr lang="en-US" sz="3500" b="1" dirty="0">
                <a:solidFill>
                  <a:srgbClr val="000000"/>
                </a:solidFill>
                <a:latin typeface="Arial Bold"/>
                <a:ea typeface="Arial Bold"/>
                <a:cs typeface="Arial Bold"/>
                <a:sym typeface="Arial Bold"/>
              </a:rPr>
              <a:t>e) </a:t>
            </a:r>
            <a:r>
              <a:rPr lang="en-US" sz="3500" b="1" dirty="0" err="1">
                <a:solidFill>
                  <a:srgbClr val="000000"/>
                </a:solidFill>
                <a:latin typeface="Arial Bold"/>
                <a:ea typeface="Arial Bold"/>
                <a:cs typeface="Arial Bold"/>
                <a:sym typeface="Arial Bold"/>
              </a:rPr>
              <a:t>Không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thực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hiện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báo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tìm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kiếm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hằng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tháng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trong</a:t>
            </a:r>
            <a:r>
              <a:rPr lang="en-US" sz="3500" b="1" dirty="0">
                <a:solidFill>
                  <a:srgbClr val="000000"/>
                </a:solidFill>
                <a:latin typeface="Arial Bold"/>
                <a:ea typeface="Arial Bold"/>
                <a:cs typeface="Arial Bold"/>
                <a:sym typeface="Arial Bold"/>
              </a:rPr>
              <a:t> 03 </a:t>
            </a:r>
            <a:r>
              <a:rPr lang="en-US" sz="3500" b="1" dirty="0" err="1">
                <a:solidFill>
                  <a:srgbClr val="000000"/>
                </a:solidFill>
                <a:latin typeface="Arial Bold"/>
                <a:ea typeface="Arial Bold"/>
                <a:cs typeface="Arial Bold"/>
                <a:sym typeface="Arial Bold"/>
              </a:rPr>
              <a:t>tháng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liên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tục</a:t>
            </a:r>
            <a:r>
              <a:rPr lang="en-US" sz="3500" b="1" dirty="0">
                <a:solidFill>
                  <a:srgbClr val="000000"/>
                </a:solidFill>
                <a:latin typeface="Arial Bold"/>
                <a:ea typeface="Arial Bold"/>
                <a:cs typeface="Arial Bold"/>
                <a:sym typeface="Arial Bold"/>
              </a:rPr>
              <a:t>; </a:t>
            </a:r>
          </a:p>
          <a:p>
            <a:pPr algn="just">
              <a:lnSpc>
                <a:spcPts val="4900"/>
              </a:lnSpc>
            </a:pPr>
            <a:endParaRPr lang="en-US" sz="3500" b="1" dirty="0">
              <a:solidFill>
                <a:srgbClr val="000000"/>
              </a:solidFill>
              <a:latin typeface="Arial Bold"/>
              <a:ea typeface="Arial Bold"/>
              <a:cs typeface="Arial Bold"/>
              <a:sym typeface="Arial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CHẤM DỨT HƯỞNG</a:t>
            </a:r>
          </a:p>
          <a:p>
            <a:pPr marL="0" lvl="0" indent="0" algn="ctr">
              <a:lnSpc>
                <a:spcPts val="5880"/>
              </a:lnSpc>
              <a:spcBef>
                <a:spcPct val="0"/>
              </a:spcBef>
            </a:pPr>
            <a:r>
              <a:rPr lang="en-US" sz="5069" b="1">
                <a:solidFill>
                  <a:srgbClr val="1836B2"/>
                </a:solidFill>
                <a:latin typeface="Arial Bold"/>
                <a:ea typeface="Arial Bold"/>
                <a:cs typeface="Arial Bold"/>
                <a:sym typeface="Arial Bold"/>
              </a:rPr>
              <a:t>TRỢ CẤP THẤT NGHIỆP</a:t>
            </a:r>
          </a:p>
        </p:txBody>
      </p:sp>
      <p:sp>
        <p:nvSpPr>
          <p:cNvPr id="8" name="TextBox 8"/>
          <p:cNvSpPr txBox="1"/>
          <p:nvPr/>
        </p:nvSpPr>
        <p:spPr>
          <a:xfrm>
            <a:off x="982043" y="3013075"/>
            <a:ext cx="16323915" cy="6245225"/>
          </a:xfrm>
          <a:prstGeom prst="rect">
            <a:avLst/>
          </a:prstGeom>
        </p:spPr>
        <p:txBody>
          <a:bodyPr lIns="0" tIns="0" rIns="0" bIns="0" rtlCol="0" anchor="t">
            <a:spAutoFit/>
          </a:bodyPr>
          <a:lstStyle/>
          <a:p>
            <a:pPr algn="just">
              <a:lnSpc>
                <a:spcPts val="4900"/>
              </a:lnSpc>
            </a:pPr>
            <a:r>
              <a:rPr lang="en-US" sz="3500" b="1" dirty="0">
                <a:solidFill>
                  <a:srgbClr val="000000"/>
                </a:solidFill>
                <a:latin typeface="Arial Bold"/>
                <a:ea typeface="Arial Bold"/>
                <a:cs typeface="Arial Bold"/>
                <a:sym typeface="Arial Bold"/>
              </a:rPr>
              <a:t>g) Ra </a:t>
            </a:r>
            <a:r>
              <a:rPr lang="en-US" sz="3500" b="1" dirty="0" err="1">
                <a:solidFill>
                  <a:srgbClr val="000000"/>
                </a:solidFill>
                <a:latin typeface="Arial Bold"/>
                <a:ea typeface="Arial Bold"/>
                <a:cs typeface="Arial Bold"/>
                <a:sym typeface="Arial Bold"/>
              </a:rPr>
              <a:t>nước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ngoài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để</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cư</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ở </a:t>
            </a:r>
            <a:r>
              <a:rPr lang="en-US" sz="3500" b="1" dirty="0" err="1">
                <a:solidFill>
                  <a:srgbClr val="000000"/>
                </a:solidFill>
                <a:latin typeface="Arial Bold"/>
                <a:ea typeface="Arial Bold"/>
                <a:cs typeface="Arial Bold"/>
                <a:sym typeface="Arial Bold"/>
              </a:rPr>
              <a:t>nước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ngoài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hợp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đồng</a:t>
            </a:r>
            <a:r>
              <a:rPr lang="en-US" sz="3500" b="1" dirty="0">
                <a:solidFill>
                  <a:srgbClr val="000000"/>
                </a:solidFill>
                <a:latin typeface="Arial Bold"/>
                <a:ea typeface="Arial Bold"/>
                <a:cs typeface="Arial Bold"/>
                <a:sym typeface="Arial Bold"/>
              </a:rPr>
              <a:t>; </a:t>
            </a:r>
          </a:p>
          <a:p>
            <a:pPr algn="just">
              <a:lnSpc>
                <a:spcPts val="4900"/>
              </a:lnSpc>
            </a:pPr>
            <a:r>
              <a:rPr lang="en-US" sz="3500" b="1" dirty="0">
                <a:solidFill>
                  <a:srgbClr val="000000"/>
                </a:solidFill>
                <a:latin typeface="Arial Bold"/>
                <a:ea typeface="Arial Bold"/>
                <a:cs typeface="Arial Bold"/>
                <a:sym typeface="Arial Bold"/>
              </a:rPr>
              <a:t>h) </a:t>
            </a:r>
            <a:r>
              <a:rPr lang="en-US" sz="3500" b="1" dirty="0" err="1">
                <a:solidFill>
                  <a:srgbClr val="000000"/>
                </a:solidFill>
                <a:latin typeface="Arial Bold"/>
                <a:ea typeface="Arial Bold"/>
                <a:cs typeface="Arial Bold"/>
                <a:sym typeface="Arial Bold"/>
              </a:rPr>
              <a:t>Đi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học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tập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hạn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từ</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đủ</a:t>
            </a:r>
            <a:r>
              <a:rPr lang="en-US" sz="3500" b="1" dirty="0">
                <a:solidFill>
                  <a:srgbClr val="000000"/>
                </a:solidFill>
                <a:latin typeface="Arial Bold"/>
                <a:ea typeface="Arial Bold"/>
                <a:cs typeface="Arial Bold"/>
                <a:sym typeface="Arial Bold"/>
              </a:rPr>
              <a:t> 12 </a:t>
            </a:r>
            <a:r>
              <a:rPr lang="en-US" sz="3500" b="1" dirty="0" err="1">
                <a:solidFill>
                  <a:srgbClr val="000000"/>
                </a:solidFill>
                <a:latin typeface="Arial Bold"/>
                <a:ea typeface="Arial Bold"/>
                <a:cs typeface="Arial Bold"/>
                <a:sym typeface="Arial Bold"/>
              </a:rPr>
              <a:t>tháng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trở</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lên</a:t>
            </a:r>
            <a:r>
              <a:rPr lang="en-US" sz="3500" b="1" dirty="0">
                <a:solidFill>
                  <a:srgbClr val="000000"/>
                </a:solidFill>
                <a:latin typeface="Arial Bold"/>
                <a:ea typeface="Arial Bold"/>
                <a:cs typeface="Arial Bold"/>
                <a:sym typeface="Arial Bold"/>
              </a:rPr>
              <a:t>;</a:t>
            </a:r>
          </a:p>
          <a:p>
            <a:pPr algn="just">
              <a:lnSpc>
                <a:spcPts val="4900"/>
              </a:lnSpc>
            </a:pPr>
            <a:r>
              <a:rPr lang="en-US" sz="3500" b="1" dirty="0" err="1">
                <a:solidFill>
                  <a:srgbClr val="000000"/>
                </a:solidFill>
                <a:latin typeface="Arial Bold"/>
                <a:ea typeface="Arial Bold"/>
                <a:cs typeface="Arial Bold"/>
                <a:sym typeface="Arial Bold"/>
              </a:rPr>
              <a:t>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Bị</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xử</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phạt</a:t>
            </a:r>
            <a:r>
              <a:rPr lang="en-US" sz="3500" b="1" dirty="0">
                <a:solidFill>
                  <a:srgbClr val="000000"/>
                </a:solidFill>
                <a:latin typeface="Arial Bold"/>
                <a:ea typeface="Arial Bold"/>
                <a:cs typeface="Arial Bold"/>
                <a:sym typeface="Arial Bold"/>
              </a:rPr>
              <a:t> vi </a:t>
            </a:r>
            <a:r>
              <a:rPr lang="en-US" sz="3500" b="1" dirty="0" err="1">
                <a:solidFill>
                  <a:srgbClr val="000000"/>
                </a:solidFill>
                <a:latin typeface="Arial Bold"/>
                <a:ea typeface="Arial Bold"/>
                <a:cs typeface="Arial Bold"/>
                <a:sym typeface="Arial Bold"/>
              </a:rPr>
              <a:t>phạm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hành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chính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về</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hành</a:t>
            </a:r>
            <a:r>
              <a:rPr lang="en-US" sz="3500" b="1" dirty="0">
                <a:solidFill>
                  <a:srgbClr val="000000"/>
                </a:solidFill>
                <a:latin typeface="Arial Bold"/>
                <a:ea typeface="Arial Bold"/>
                <a:cs typeface="Arial Bold"/>
                <a:sym typeface="Arial Bold"/>
              </a:rPr>
              <a:t> vi vi </a:t>
            </a:r>
            <a:r>
              <a:rPr lang="en-US" sz="3500" b="1" dirty="0" err="1">
                <a:solidFill>
                  <a:srgbClr val="000000"/>
                </a:solidFill>
                <a:latin typeface="Arial Bold"/>
                <a:ea typeface="Arial Bold"/>
                <a:cs typeface="Arial Bold"/>
                <a:sym typeface="Arial Bold"/>
              </a:rPr>
              <a:t>phạm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pháp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luật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bảo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hiểm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p>
          <a:p>
            <a:pPr algn="just">
              <a:lnSpc>
                <a:spcPts val="4900"/>
              </a:lnSpc>
            </a:pPr>
            <a:r>
              <a:rPr lang="en-US" sz="3500" b="1" dirty="0">
                <a:solidFill>
                  <a:srgbClr val="000000"/>
                </a:solidFill>
                <a:latin typeface="Arial Bold"/>
                <a:ea typeface="Arial Bold"/>
                <a:cs typeface="Arial Bold"/>
                <a:sym typeface="Arial Bold"/>
              </a:rPr>
              <a:t>k) </a:t>
            </a:r>
            <a:r>
              <a:rPr lang="en-US" sz="3500" b="1" dirty="0" err="1">
                <a:solidFill>
                  <a:srgbClr val="000000"/>
                </a:solidFill>
                <a:latin typeface="Arial Bold"/>
                <a:ea typeface="Arial Bold"/>
                <a:cs typeface="Arial Bold"/>
                <a:sym typeface="Arial Bold"/>
              </a:rPr>
              <a:t>Chết</a:t>
            </a:r>
            <a:r>
              <a:rPr lang="en-US" sz="3500" b="1" dirty="0">
                <a:solidFill>
                  <a:srgbClr val="000000"/>
                </a:solidFill>
                <a:latin typeface="Arial Bold"/>
                <a:ea typeface="Arial Bold"/>
                <a:cs typeface="Arial Bold"/>
                <a:sym typeface="Arial Bold"/>
              </a:rPr>
              <a:t>; </a:t>
            </a:r>
          </a:p>
          <a:p>
            <a:pPr algn="just">
              <a:lnSpc>
                <a:spcPts val="4900"/>
              </a:lnSpc>
            </a:pPr>
            <a:r>
              <a:rPr lang="en-US" sz="3500" b="1" dirty="0">
                <a:solidFill>
                  <a:srgbClr val="000000"/>
                </a:solidFill>
                <a:latin typeface="Arial Bold"/>
                <a:ea typeface="Arial Bold"/>
                <a:cs typeface="Arial Bold"/>
                <a:sym typeface="Arial Bold"/>
              </a:rPr>
              <a:t>l) </a:t>
            </a:r>
            <a:r>
              <a:rPr lang="en-US" sz="3500" b="1" dirty="0" err="1">
                <a:solidFill>
                  <a:srgbClr val="000000"/>
                </a:solidFill>
                <a:latin typeface="Arial Bold"/>
                <a:ea typeface="Arial Bold"/>
                <a:cs typeface="Arial Bold"/>
                <a:sym typeface="Arial Bold"/>
              </a:rPr>
              <a:t>Chấp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hành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quyết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áp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dụng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biện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pháp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đưa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vào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giáo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dưỡng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cơ</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sở</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giáo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dục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bắt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buộc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cơ</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sở</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cai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bắt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buộc</a:t>
            </a:r>
            <a:r>
              <a:rPr lang="en-US" sz="3500" b="1" dirty="0">
                <a:solidFill>
                  <a:srgbClr val="000000"/>
                </a:solidFill>
                <a:latin typeface="Arial Bold"/>
                <a:ea typeface="Arial Bold"/>
                <a:cs typeface="Arial Bold"/>
                <a:sym typeface="Arial Bold"/>
              </a:rPr>
              <a:t>; </a:t>
            </a:r>
          </a:p>
          <a:p>
            <a:pPr algn="just">
              <a:lnSpc>
                <a:spcPts val="4900"/>
              </a:lnSpc>
            </a:pPr>
            <a:r>
              <a:rPr lang="en-US" sz="3500" b="1" dirty="0">
                <a:solidFill>
                  <a:srgbClr val="000000"/>
                </a:solidFill>
                <a:latin typeface="Arial Bold"/>
                <a:ea typeface="Arial Bold"/>
                <a:cs typeface="Arial Bold"/>
                <a:sym typeface="Arial Bold"/>
              </a:rPr>
              <a:t>m) </a:t>
            </a:r>
            <a:r>
              <a:rPr lang="en-US" sz="3500" b="1" dirty="0" err="1">
                <a:solidFill>
                  <a:srgbClr val="000000"/>
                </a:solidFill>
                <a:latin typeface="Arial Bold"/>
                <a:ea typeface="Arial Bold"/>
                <a:cs typeface="Arial Bold"/>
                <a:sym typeface="Arial Bold"/>
              </a:rPr>
              <a:t>Bị</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tòa</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án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tuyên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bố</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mất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tích</a:t>
            </a:r>
            <a:r>
              <a:rPr lang="en-US" sz="3500" b="1" dirty="0">
                <a:solidFill>
                  <a:srgbClr val="000000"/>
                </a:solidFill>
                <a:latin typeface="Arial Bold"/>
                <a:ea typeface="Arial Bold"/>
                <a:cs typeface="Arial Bold"/>
                <a:sym typeface="Arial Bold"/>
              </a:rPr>
              <a:t>; </a:t>
            </a:r>
          </a:p>
          <a:p>
            <a:pPr algn="just">
              <a:lnSpc>
                <a:spcPts val="4900"/>
              </a:lnSpc>
            </a:pPr>
            <a:r>
              <a:rPr lang="en-US" sz="3500" b="1" dirty="0">
                <a:solidFill>
                  <a:srgbClr val="000000"/>
                </a:solidFill>
                <a:latin typeface="Arial Bold"/>
                <a:ea typeface="Arial Bold"/>
                <a:cs typeface="Arial Bold"/>
                <a:sym typeface="Arial Bold"/>
              </a:rPr>
              <a:t>n) </a:t>
            </a:r>
            <a:r>
              <a:rPr lang="en-US" sz="3500" b="1" dirty="0" err="1">
                <a:solidFill>
                  <a:srgbClr val="000000"/>
                </a:solidFill>
                <a:latin typeface="Arial Bold"/>
                <a:ea typeface="Arial Bold"/>
                <a:cs typeface="Arial Bold"/>
                <a:sym typeface="Arial Bold"/>
              </a:rPr>
              <a:t>Bị</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tạm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giam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hành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hình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phạt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tù</a:t>
            </a:r>
            <a:r>
              <a:rPr lang="en-US" sz="3500" b="1" dirty="0">
                <a:solidFill>
                  <a:srgbClr val="000000"/>
                </a:solidFill>
                <a:latin typeface="Arial Bold"/>
                <a:ea typeface="Arial Bold"/>
                <a:cs typeface="Arial Bold"/>
                <a:sym typeface="Arial Bold"/>
              </a:rPr>
              <a:t>.</a:t>
            </a:r>
          </a:p>
          <a:p>
            <a:pPr algn="just">
              <a:lnSpc>
                <a:spcPts val="4900"/>
              </a:lnSpc>
            </a:pPr>
            <a:endParaRPr lang="en-US" sz="3500" b="1" dirty="0">
              <a:solidFill>
                <a:srgbClr val="000000"/>
              </a:solidFill>
              <a:latin typeface="Arial Bold"/>
              <a:ea typeface="Arial Bold"/>
              <a:cs typeface="Arial Bold"/>
              <a:sym typeface="Arial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CHẤM DỨT HƯỞNG</a:t>
            </a:r>
          </a:p>
          <a:p>
            <a:pPr marL="0" lvl="0" indent="0" algn="ctr">
              <a:lnSpc>
                <a:spcPts val="5880"/>
              </a:lnSpc>
              <a:spcBef>
                <a:spcPct val="0"/>
              </a:spcBef>
            </a:pPr>
            <a:r>
              <a:rPr lang="en-US" sz="5069" b="1">
                <a:solidFill>
                  <a:srgbClr val="1836B2"/>
                </a:solidFill>
                <a:latin typeface="Arial Bold"/>
                <a:ea typeface="Arial Bold"/>
                <a:cs typeface="Arial Bold"/>
                <a:sym typeface="Arial Bold"/>
              </a:rPr>
              <a:t>TRỢ CẤP THẤT NGHIỆP</a:t>
            </a:r>
          </a:p>
        </p:txBody>
      </p:sp>
      <p:sp>
        <p:nvSpPr>
          <p:cNvPr id="8" name="TextBox 8"/>
          <p:cNvSpPr txBox="1"/>
          <p:nvPr/>
        </p:nvSpPr>
        <p:spPr>
          <a:xfrm>
            <a:off x="935385" y="3157286"/>
            <a:ext cx="16323915" cy="5006975"/>
          </a:xfrm>
          <a:prstGeom prst="rect">
            <a:avLst/>
          </a:prstGeom>
        </p:spPr>
        <p:txBody>
          <a:bodyPr lIns="0" tIns="0" rIns="0" bIns="0" rtlCol="0" anchor="t">
            <a:spAutoFit/>
          </a:bodyPr>
          <a:lstStyle/>
          <a:p>
            <a:pPr algn="just">
              <a:lnSpc>
                <a:spcPts val="4900"/>
              </a:lnSpc>
            </a:pPr>
            <a:r>
              <a:rPr lang="en-US" sz="3500" b="1" dirty="0">
                <a:solidFill>
                  <a:srgbClr val="000000"/>
                </a:solidFill>
                <a:latin typeface="Arial Bold"/>
                <a:ea typeface="Arial Bold"/>
                <a:cs typeface="Arial Bold"/>
                <a:sym typeface="Arial Bold"/>
              </a:rPr>
              <a:t>Trong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hạn</a:t>
            </a:r>
            <a:r>
              <a:rPr lang="en-US" sz="3500" b="1" dirty="0">
                <a:solidFill>
                  <a:srgbClr val="000000"/>
                </a:solidFill>
                <a:latin typeface="Arial Bold"/>
                <a:ea typeface="Arial Bold"/>
                <a:cs typeface="Arial Bold"/>
                <a:sym typeface="Arial Bold"/>
              </a:rPr>
              <a:t> 03 </a:t>
            </a:r>
            <a:r>
              <a:rPr lang="en-US" sz="3500" b="1" dirty="0" err="1">
                <a:solidFill>
                  <a:srgbClr val="000000"/>
                </a:solidFill>
                <a:latin typeface="Arial Bold"/>
                <a:ea typeface="Arial Bold"/>
                <a:cs typeface="Arial Bold"/>
                <a:sym typeface="Arial Bold"/>
              </a:rPr>
              <a:t>ngày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kể</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từ</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ngày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người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thuộc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hợp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bị</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chấm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dứt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định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tại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các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điểm</a:t>
            </a:r>
            <a:r>
              <a:rPr lang="en-US" sz="3500" b="1" dirty="0">
                <a:solidFill>
                  <a:srgbClr val="000000"/>
                </a:solidFill>
                <a:latin typeface="Arial Bold"/>
                <a:ea typeface="Arial Bold"/>
                <a:cs typeface="Arial Bold"/>
                <a:sym typeface="Arial Bold"/>
              </a:rPr>
              <a:t> b, c, d </a:t>
            </a:r>
            <a:r>
              <a:rPr lang="en-US" sz="3500" b="1" dirty="0" err="1">
                <a:solidFill>
                  <a:srgbClr val="000000"/>
                </a:solidFill>
                <a:latin typeface="Arial Bold"/>
                <a:ea typeface="Arial Bold"/>
                <a:cs typeface="Arial Bold"/>
                <a:sym typeface="Arial Bold"/>
              </a:rPr>
              <a:t>và</a:t>
            </a:r>
            <a:r>
              <a:rPr lang="en-US" sz="3500" b="1" dirty="0">
                <a:solidFill>
                  <a:srgbClr val="000000"/>
                </a:solidFill>
                <a:latin typeface="Arial Bold"/>
                <a:ea typeface="Arial Bold"/>
                <a:cs typeface="Arial Bold"/>
                <a:sym typeface="Arial Bold"/>
              </a:rPr>
              <a:t> h, </a:t>
            </a:r>
            <a:r>
              <a:rPr lang="en-US" sz="3500" b="1" dirty="0" err="1">
                <a:solidFill>
                  <a:srgbClr val="000000"/>
                </a:solidFill>
                <a:latin typeface="Arial Bold"/>
                <a:ea typeface="Arial Bold"/>
                <a:cs typeface="Arial Bold"/>
                <a:sym typeface="Arial Bold"/>
              </a:rPr>
              <a:t>người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động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phải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thông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báo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với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trung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tâm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dịch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vụ</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làm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nơi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đang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và</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kèm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bản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sao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giấy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tờ</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có</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liên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quan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đến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việc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chấm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dứt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hợp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gửi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đường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bưu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điện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thì</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tính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ngày</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ghi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trên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dấu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bưu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điện</a:t>
            </a:r>
            <a:r>
              <a:rPr lang="en-US" sz="3500" b="1" dirty="0">
                <a:solidFill>
                  <a:srgbClr val="000000"/>
                </a:solidFill>
                <a:latin typeface="Arial Bold"/>
                <a:ea typeface="Arial Bold"/>
                <a:cs typeface="Arial Bold"/>
                <a:sym typeface="Arial Bold"/>
              </a:rPr>
              <a:t>.</a:t>
            </a:r>
          </a:p>
          <a:p>
            <a:pPr algn="just">
              <a:lnSpc>
                <a:spcPts val="4900"/>
              </a:lnSpc>
            </a:pPr>
            <a:endParaRPr lang="en-US" sz="3500" b="1" dirty="0">
              <a:solidFill>
                <a:srgbClr val="000000"/>
              </a:solidFill>
              <a:latin typeface="Arial Bold"/>
              <a:ea typeface="Arial Bold"/>
              <a:cs typeface="Arial Bold"/>
              <a:sym typeface="Arial Bold"/>
            </a:endParaRPr>
          </a:p>
          <a:p>
            <a:pPr algn="just">
              <a:lnSpc>
                <a:spcPts val="4900"/>
              </a:lnSpc>
            </a:pPr>
            <a:endParaRPr lang="en-US" sz="3500" b="1" dirty="0">
              <a:solidFill>
                <a:srgbClr val="000000"/>
              </a:solidFill>
              <a:latin typeface="Arial Bold"/>
              <a:ea typeface="Arial Bold"/>
              <a:cs typeface="Arial Bold"/>
              <a:sym typeface="Arial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BẢO LƯU THỜI GIAN ĐÓNG</a:t>
            </a:r>
          </a:p>
          <a:p>
            <a:pPr marL="0" lvl="0" indent="0" algn="ctr">
              <a:lnSpc>
                <a:spcPts val="5880"/>
              </a:lnSpc>
              <a:spcBef>
                <a:spcPct val="0"/>
              </a:spcBef>
            </a:pPr>
            <a:r>
              <a:rPr lang="en-US" sz="5069" b="1">
                <a:solidFill>
                  <a:srgbClr val="1836B2"/>
                </a:solidFill>
                <a:latin typeface="Arial Bold"/>
                <a:ea typeface="Arial Bold"/>
                <a:cs typeface="Arial Bold"/>
                <a:sym typeface="Arial Bold"/>
              </a:rPr>
              <a:t>BẢO HIỂM THẤT NGHIỆP</a:t>
            </a:r>
          </a:p>
        </p:txBody>
      </p:sp>
      <p:sp>
        <p:nvSpPr>
          <p:cNvPr id="8" name="TextBox 8"/>
          <p:cNvSpPr txBox="1"/>
          <p:nvPr/>
        </p:nvSpPr>
        <p:spPr>
          <a:xfrm>
            <a:off x="935385" y="3157286"/>
            <a:ext cx="16323915" cy="2530475"/>
          </a:xfrm>
          <a:prstGeom prst="rect">
            <a:avLst/>
          </a:prstGeom>
        </p:spPr>
        <p:txBody>
          <a:bodyPr lIns="0" tIns="0" rIns="0" bIns="0" rtlCol="0" anchor="t">
            <a:spAutoFit/>
          </a:bodyPr>
          <a:lstStyle/>
          <a:p>
            <a:pPr algn="just">
              <a:lnSpc>
                <a:spcPts val="4900"/>
              </a:lnSpc>
            </a:pPr>
            <a:r>
              <a:rPr lang="en-US" sz="3500" b="1">
                <a:solidFill>
                  <a:srgbClr val="000000"/>
                </a:solidFill>
                <a:latin typeface="Arial Bold"/>
                <a:ea typeface="Arial Bold"/>
                <a:cs typeface="Arial Bold"/>
                <a:sym typeface="Arial Bold"/>
              </a:rPr>
              <a:t>=&gt; Người lao động bị chấm dứt hưởng trợ cấp thất nghiệp thuộc các trường hợp quy định tại các điểm b, c, h, l, m và n được bảo lưu thời gian đóng bảo hiểm thất nghiệp làm căn cứ để tính thời gian hưởng trợ cấp thất nghiệp cho lần tiếp theo khi đủ điều kiện quy định.</a:t>
            </a:r>
          </a:p>
        </p:txBody>
      </p:sp>
      <p:sp>
        <p:nvSpPr>
          <p:cNvPr id="9" name="TextBox 9"/>
          <p:cNvSpPr txBox="1"/>
          <p:nvPr/>
        </p:nvSpPr>
        <p:spPr>
          <a:xfrm>
            <a:off x="935385" y="5963986"/>
            <a:ext cx="16323915" cy="2530475"/>
          </a:xfrm>
          <a:prstGeom prst="rect">
            <a:avLst/>
          </a:prstGeom>
        </p:spPr>
        <p:txBody>
          <a:bodyPr lIns="0" tIns="0" rIns="0" bIns="0" rtlCol="0" anchor="t">
            <a:spAutoFit/>
          </a:bodyPr>
          <a:lstStyle/>
          <a:p>
            <a:pPr algn="just">
              <a:lnSpc>
                <a:spcPts val="4900"/>
              </a:lnSpc>
            </a:pPr>
            <a:r>
              <a:rPr lang="en-US" sz="3500" b="1" dirty="0">
                <a:solidFill>
                  <a:srgbClr val="000000"/>
                </a:solidFill>
                <a:latin typeface="Arial Bold"/>
                <a:ea typeface="Arial Bold"/>
                <a:cs typeface="Arial Bold"/>
                <a:sym typeface="Arial Bold"/>
              </a:rPr>
              <a:t>=&gt;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gian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bảo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lưu</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được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tính</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bằng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tổng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gian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đóng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bảo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hiểm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trừ</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thời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gian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đóng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theo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nguyên</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tắc</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mỗi</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tháng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hưởng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trợ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cấp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tương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ứng</a:t>
            </a:r>
            <a:r>
              <a:rPr lang="en-US" sz="3500" b="1" dirty="0">
                <a:solidFill>
                  <a:srgbClr val="000000"/>
                </a:solidFill>
                <a:latin typeface="Arial Bold"/>
                <a:ea typeface="Arial Bold"/>
                <a:cs typeface="Arial Bold"/>
                <a:sym typeface="Arial Bold"/>
              </a:rPr>
              <a:t> 12 </a:t>
            </a:r>
            <a:r>
              <a:rPr lang="en-US" sz="3500" b="1" dirty="0" err="1">
                <a:solidFill>
                  <a:srgbClr val="000000"/>
                </a:solidFill>
                <a:latin typeface="Arial Bold"/>
                <a:ea typeface="Arial Bold"/>
                <a:cs typeface="Arial Bold"/>
                <a:sym typeface="Arial Bold"/>
              </a:rPr>
              <a:t>tháng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đã</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đóng</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bảo</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hiểm</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thất</a:t>
            </a:r>
            <a:r>
              <a:rPr lang="en-US" sz="3500" b="1" dirty="0">
                <a:solidFill>
                  <a:srgbClr val="000000"/>
                </a:solidFill>
                <a:latin typeface="Arial Bold"/>
                <a:ea typeface="Arial Bold"/>
                <a:cs typeface="Arial Bold"/>
                <a:sym typeface="Arial Bold"/>
              </a:rPr>
              <a:t> </a:t>
            </a:r>
            <a:r>
              <a:rPr lang="en-US" sz="3500" b="1" dirty="0" err="1">
                <a:solidFill>
                  <a:srgbClr val="000000"/>
                </a:solidFill>
                <a:latin typeface="Arial Bold"/>
                <a:ea typeface="Arial Bold"/>
                <a:cs typeface="Arial Bold"/>
                <a:sym typeface="Arial Bold"/>
              </a:rPr>
              <a:t>nghiệp</a:t>
            </a:r>
            <a:endParaRPr lang="en-US" sz="3500" b="1" dirty="0">
              <a:solidFill>
                <a:srgbClr val="000000"/>
              </a:solidFill>
              <a:latin typeface="Arial Bold"/>
              <a:ea typeface="Arial Bold"/>
              <a:cs typeface="Arial Bold"/>
              <a:sym typeface="Arial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0" y="9939"/>
            <a:ext cx="18288000" cy="1227505"/>
            <a:chOff x="0" y="0"/>
            <a:chExt cx="4816593" cy="323294"/>
          </a:xfrm>
        </p:grpSpPr>
        <p:sp>
          <p:nvSpPr>
            <p:cNvPr id="3" name="Freeform 3"/>
            <p:cNvSpPr/>
            <p:nvPr/>
          </p:nvSpPr>
          <p:spPr>
            <a:xfrm>
              <a:off x="0" y="0"/>
              <a:ext cx="4816592" cy="323294"/>
            </a:xfrm>
            <a:custGeom>
              <a:avLst/>
              <a:gdLst/>
              <a:ahLst/>
              <a:cxnLst/>
              <a:rect l="l" t="t" r="r" b="b"/>
              <a:pathLst>
                <a:path w="4816592" h="323294">
                  <a:moveTo>
                    <a:pt x="0" y="0"/>
                  </a:moveTo>
                  <a:lnTo>
                    <a:pt x="4816592" y="0"/>
                  </a:lnTo>
                  <a:lnTo>
                    <a:pt x="4816592" y="323294"/>
                  </a:lnTo>
                  <a:lnTo>
                    <a:pt x="0" y="323294"/>
                  </a:lnTo>
                  <a:close/>
                </a:path>
              </a:pathLst>
            </a:custGeom>
            <a:solidFill>
              <a:srgbClr val="0CC0DF">
                <a:alpha val="16863"/>
              </a:srgbClr>
            </a:solidFill>
          </p:spPr>
          <p:txBody>
            <a:bodyPr/>
            <a:lstStyle/>
            <a:p>
              <a:endParaRPr lang="en-US"/>
            </a:p>
          </p:txBody>
        </p:sp>
        <p:sp>
          <p:nvSpPr>
            <p:cNvPr id="4" name="TextBox 4"/>
            <p:cNvSpPr txBox="1"/>
            <p:nvPr/>
          </p:nvSpPr>
          <p:spPr>
            <a:xfrm>
              <a:off x="0" y="-57150"/>
              <a:ext cx="4816593" cy="380444"/>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233246" y="185186"/>
            <a:ext cx="5827690" cy="735019"/>
            <a:chOff x="0" y="0"/>
            <a:chExt cx="7770253" cy="980026"/>
          </a:xfrm>
        </p:grpSpPr>
        <p:sp>
          <p:nvSpPr>
            <p:cNvPr id="7" name="Freeform 7"/>
            <p:cNvSpPr/>
            <p:nvPr/>
          </p:nvSpPr>
          <p:spPr>
            <a:xfrm>
              <a:off x="0" y="0"/>
              <a:ext cx="961183" cy="961183"/>
            </a:xfrm>
            <a:custGeom>
              <a:avLst/>
              <a:gdLst/>
              <a:ahLst/>
              <a:cxnLst/>
              <a:rect l="l" t="t" r="r" b="b"/>
              <a:pathLst>
                <a:path w="961183" h="961183">
                  <a:moveTo>
                    <a:pt x="0" y="0"/>
                  </a:moveTo>
                  <a:lnTo>
                    <a:pt x="961183" y="0"/>
                  </a:lnTo>
                  <a:lnTo>
                    <a:pt x="961183" y="961183"/>
                  </a:lnTo>
                  <a:lnTo>
                    <a:pt x="0" y="961183"/>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074686" y="147038"/>
              <a:ext cx="6695567" cy="832988"/>
            </a:xfrm>
            <a:prstGeom prst="rect">
              <a:avLst/>
            </a:prstGeom>
          </p:spPr>
          <p:txBody>
            <a:bodyPr lIns="0" tIns="0" rIns="0" bIns="0" rtlCol="0" anchor="t">
              <a:spAutoFit/>
            </a:bodyPr>
            <a:lstStyle/>
            <a:p>
              <a:pPr algn="ctr">
                <a:lnSpc>
                  <a:spcPts val="2429"/>
                </a:lnSpc>
              </a:pPr>
              <a:r>
                <a:rPr lang="en-US" sz="1735" b="1">
                  <a:solidFill>
                    <a:srgbClr val="FFFFFF"/>
                  </a:solidFill>
                  <a:latin typeface="Arial Bold"/>
                  <a:ea typeface="Arial Bold"/>
                  <a:cs typeface="Arial Bold"/>
                  <a:sym typeface="Arial Bold"/>
                </a:rPr>
                <a:t>SỞ LAO ĐỘNG - THƯƠNG BINH VÀ XÃ HỘI</a:t>
              </a:r>
            </a:p>
            <a:p>
              <a:pPr algn="ctr">
                <a:lnSpc>
                  <a:spcPts val="2429"/>
                </a:lnSpc>
              </a:pPr>
              <a:r>
                <a:rPr lang="en-US" sz="1735" b="1">
                  <a:solidFill>
                    <a:srgbClr val="FFFFFF"/>
                  </a:solidFill>
                  <a:latin typeface="Arial Bold"/>
                  <a:ea typeface="Arial Bold"/>
                  <a:cs typeface="Arial Bold"/>
                  <a:sym typeface="Arial Bold"/>
                </a:rPr>
                <a:t>TRUNG TÂM DỊCH VỤ VIỆC LÀM KHÁNH HÒA</a:t>
              </a:r>
            </a:p>
          </p:txBody>
        </p:sp>
        <p:sp>
          <p:nvSpPr>
            <p:cNvPr id="9" name="TextBox 9"/>
            <p:cNvSpPr txBox="1"/>
            <p:nvPr/>
          </p:nvSpPr>
          <p:spPr>
            <a:xfrm>
              <a:off x="1074687" y="147037"/>
              <a:ext cx="6695566" cy="832989"/>
            </a:xfrm>
            <a:prstGeom prst="rect">
              <a:avLst/>
            </a:prstGeom>
          </p:spPr>
          <p:txBody>
            <a:bodyPr lIns="0" tIns="0" rIns="0" bIns="0" rtlCol="0" anchor="t">
              <a:spAutoFit/>
            </a:bodyPr>
            <a:lstStyle/>
            <a:p>
              <a:pPr algn="ctr">
                <a:lnSpc>
                  <a:spcPts val="2429"/>
                </a:lnSpc>
              </a:pPr>
              <a:r>
                <a:rPr lang="en-US" sz="1735" b="1" dirty="0" err="1">
                  <a:solidFill>
                    <a:srgbClr val="1836B2">
                      <a:alpha val="49804"/>
                    </a:srgbClr>
                  </a:solidFill>
                  <a:latin typeface="Arial Bold"/>
                  <a:ea typeface="Arial Bold"/>
                  <a:cs typeface="Arial Bold"/>
                  <a:sym typeface="Arial Bold"/>
                </a:rPr>
                <a:t>SỞ</a:t>
              </a:r>
              <a:r>
                <a:rPr lang="en-US" sz="1735" b="1" dirty="0">
                  <a:solidFill>
                    <a:srgbClr val="1836B2">
                      <a:alpha val="49804"/>
                    </a:srgbClr>
                  </a:solidFill>
                  <a:latin typeface="Arial Bold"/>
                  <a:ea typeface="Arial Bold"/>
                  <a:cs typeface="Arial Bold"/>
                  <a:sym typeface="Arial Bold"/>
                </a:rPr>
                <a:t> LAO </a:t>
              </a:r>
              <a:r>
                <a:rPr lang="en-US" sz="1735" b="1" dirty="0" err="1">
                  <a:solidFill>
                    <a:srgbClr val="1836B2">
                      <a:alpha val="49804"/>
                    </a:srgbClr>
                  </a:solidFill>
                  <a:latin typeface="Arial Bold"/>
                  <a:ea typeface="Arial Bold"/>
                  <a:cs typeface="Arial Bold"/>
                  <a:sym typeface="Arial Bold"/>
                </a:rPr>
                <a:t>ĐỘNG</a:t>
              </a:r>
              <a:r>
                <a:rPr lang="en-US" sz="1735" b="1" dirty="0">
                  <a:solidFill>
                    <a:srgbClr val="1836B2">
                      <a:alpha val="49804"/>
                    </a:srgbClr>
                  </a:solidFill>
                  <a:latin typeface="Arial Bold"/>
                  <a:ea typeface="Arial Bold"/>
                  <a:cs typeface="Arial Bold"/>
                  <a:sym typeface="Arial Bold"/>
                </a:rPr>
                <a:t> - THƯƠNG BINH </a:t>
              </a:r>
              <a:r>
                <a:rPr lang="en-US" sz="1735" b="1" dirty="0" err="1">
                  <a:solidFill>
                    <a:srgbClr val="1836B2">
                      <a:alpha val="49804"/>
                    </a:srgbClr>
                  </a:solidFill>
                  <a:latin typeface="Arial Bold"/>
                  <a:ea typeface="Arial Bold"/>
                  <a:cs typeface="Arial Bold"/>
                  <a:sym typeface="Arial Bold"/>
                </a:rPr>
                <a:t>VÀ</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XÃ</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HỘI</a:t>
              </a:r>
              <a:endParaRPr lang="en-US" sz="1735" b="1" dirty="0">
                <a:solidFill>
                  <a:srgbClr val="1836B2">
                    <a:alpha val="49804"/>
                  </a:srgbClr>
                </a:solidFill>
                <a:latin typeface="Arial Bold"/>
                <a:ea typeface="Arial Bold"/>
                <a:cs typeface="Arial Bold"/>
                <a:sym typeface="Arial Bold"/>
              </a:endParaRPr>
            </a:p>
            <a:p>
              <a:pPr algn="ctr">
                <a:lnSpc>
                  <a:spcPts val="2429"/>
                </a:lnSpc>
              </a:pPr>
              <a:r>
                <a:rPr lang="en-US" sz="1735" b="1" dirty="0">
                  <a:solidFill>
                    <a:srgbClr val="1836B2">
                      <a:alpha val="49804"/>
                    </a:srgbClr>
                  </a:solidFill>
                  <a:latin typeface="Arial Bold"/>
                  <a:ea typeface="Arial Bold"/>
                  <a:cs typeface="Arial Bold"/>
                  <a:sym typeface="Arial Bold"/>
                </a:rPr>
                <a:t>TRUNG </a:t>
              </a:r>
              <a:r>
                <a:rPr lang="en-US" sz="1735" b="1" dirty="0" err="1">
                  <a:solidFill>
                    <a:srgbClr val="1836B2">
                      <a:alpha val="49804"/>
                    </a:srgbClr>
                  </a:solidFill>
                  <a:latin typeface="Arial Bold"/>
                  <a:ea typeface="Arial Bold"/>
                  <a:cs typeface="Arial Bold"/>
                  <a:sym typeface="Arial Bold"/>
                </a:rPr>
                <a:t>TÂM</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DỊCH</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VỤ</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VIỆC</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LÀM</a:t>
              </a:r>
              <a:r>
                <a:rPr lang="en-US" sz="1735" b="1" dirty="0">
                  <a:solidFill>
                    <a:srgbClr val="1836B2">
                      <a:alpha val="49804"/>
                    </a:srgbClr>
                  </a:solidFill>
                  <a:latin typeface="Arial Bold"/>
                  <a:ea typeface="Arial Bold"/>
                  <a:cs typeface="Arial Bold"/>
                  <a:sym typeface="Arial Bold"/>
                </a:rPr>
                <a:t> KHÁNH </a:t>
              </a:r>
              <a:r>
                <a:rPr lang="en-US" sz="1735" b="1" dirty="0" err="1">
                  <a:solidFill>
                    <a:srgbClr val="1836B2">
                      <a:alpha val="49804"/>
                    </a:srgbClr>
                  </a:solidFill>
                  <a:latin typeface="Arial Bold"/>
                  <a:ea typeface="Arial Bold"/>
                  <a:cs typeface="Arial Bold"/>
                  <a:sym typeface="Arial Bold"/>
                </a:rPr>
                <a:t>HÒA</a:t>
              </a:r>
              <a:endParaRPr lang="en-US" sz="1735" b="1" dirty="0">
                <a:solidFill>
                  <a:srgbClr val="1836B2">
                    <a:alpha val="49804"/>
                  </a:srgbClr>
                </a:solidFill>
                <a:latin typeface="Arial Bold"/>
                <a:ea typeface="Arial Bold"/>
                <a:cs typeface="Arial Bold"/>
                <a:sym typeface="Arial Bold"/>
              </a:endParaRPr>
            </a:p>
          </p:txBody>
        </p:sp>
      </p:grpSp>
      <p:sp>
        <p:nvSpPr>
          <p:cNvPr id="10" name="Freeform 10"/>
          <p:cNvSpPr/>
          <p:nvPr/>
        </p:nvSpPr>
        <p:spPr>
          <a:xfrm rot="-5400000">
            <a:off x="4250444" y="610003"/>
            <a:ext cx="5143500" cy="14474956"/>
          </a:xfrm>
          <a:custGeom>
            <a:avLst/>
            <a:gdLst/>
            <a:ahLst/>
            <a:cxnLst/>
            <a:rect l="l" t="t" r="r" b="b"/>
            <a:pathLst>
              <a:path w="5143500" h="14474956">
                <a:moveTo>
                  <a:pt x="0" y="0"/>
                </a:moveTo>
                <a:lnTo>
                  <a:pt x="5143500" y="0"/>
                </a:lnTo>
                <a:lnTo>
                  <a:pt x="5143500" y="14474957"/>
                </a:lnTo>
                <a:lnTo>
                  <a:pt x="0" y="14474957"/>
                </a:lnTo>
                <a:lnTo>
                  <a:pt x="0" y="0"/>
                </a:lnTo>
                <a:close/>
              </a:path>
            </a:pathLst>
          </a:custGeom>
          <a:blipFill>
            <a:blip r:embed="rId5">
              <a:alphaModFix amt="64000"/>
            </a:blip>
            <a:stretch>
              <a:fillRect l="-10310" r="-29065"/>
            </a:stretch>
          </a:blipFill>
        </p:spPr>
        <p:txBody>
          <a:bodyPr/>
          <a:lstStyle/>
          <a:p>
            <a:endParaRPr lang="en-US"/>
          </a:p>
        </p:txBody>
      </p:sp>
      <p:sp>
        <p:nvSpPr>
          <p:cNvPr id="11" name="Freeform 11"/>
          <p:cNvSpPr/>
          <p:nvPr/>
        </p:nvSpPr>
        <p:spPr>
          <a:xfrm>
            <a:off x="0" y="5777154"/>
            <a:ext cx="5286664" cy="4940828"/>
          </a:xfrm>
          <a:custGeom>
            <a:avLst/>
            <a:gdLst/>
            <a:ahLst/>
            <a:cxnLst/>
            <a:rect l="l" t="t" r="r" b="b"/>
            <a:pathLst>
              <a:path w="5286664" h="4940828">
                <a:moveTo>
                  <a:pt x="0" y="0"/>
                </a:moveTo>
                <a:lnTo>
                  <a:pt x="5286664" y="0"/>
                </a:lnTo>
                <a:lnTo>
                  <a:pt x="5286664" y="4940828"/>
                </a:lnTo>
                <a:lnTo>
                  <a:pt x="0" y="4940828"/>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233246" y="1396210"/>
            <a:ext cx="13659685" cy="7759043"/>
            <a:chOff x="0" y="0"/>
            <a:chExt cx="1894916" cy="1076360"/>
          </a:xfrm>
        </p:grpSpPr>
        <p:sp>
          <p:nvSpPr>
            <p:cNvPr id="13" name="Freeform 13"/>
            <p:cNvSpPr/>
            <p:nvPr/>
          </p:nvSpPr>
          <p:spPr>
            <a:xfrm>
              <a:off x="0" y="0"/>
              <a:ext cx="1894916" cy="1076360"/>
            </a:xfrm>
            <a:custGeom>
              <a:avLst/>
              <a:gdLst/>
              <a:ahLst/>
              <a:cxnLst/>
              <a:rect l="l" t="t" r="r" b="b"/>
              <a:pathLst>
                <a:path w="1894916" h="1076360">
                  <a:moveTo>
                    <a:pt x="0" y="0"/>
                  </a:moveTo>
                  <a:lnTo>
                    <a:pt x="1894916" y="0"/>
                  </a:lnTo>
                  <a:lnTo>
                    <a:pt x="1894916" y="1076360"/>
                  </a:lnTo>
                  <a:lnTo>
                    <a:pt x="0" y="1076360"/>
                  </a:lnTo>
                  <a:close/>
                </a:path>
              </a:pathLst>
            </a:custGeom>
            <a:blipFill>
              <a:blip r:embed="rId8"/>
              <a:stretch>
                <a:fillRect l="-491" r="-491"/>
              </a:stretch>
            </a:blipFill>
          </p:spPr>
          <p:txBody>
            <a:bodyPr/>
            <a:lstStyle/>
            <a:p>
              <a:endParaRPr lang="en-US"/>
            </a:p>
          </p:txBody>
        </p:sp>
      </p:grpSp>
      <p:grpSp>
        <p:nvGrpSpPr>
          <p:cNvPr id="14" name="Group 14"/>
          <p:cNvGrpSpPr/>
          <p:nvPr/>
        </p:nvGrpSpPr>
        <p:grpSpPr>
          <a:xfrm>
            <a:off x="14236519" y="6237457"/>
            <a:ext cx="3427276" cy="4020223"/>
            <a:chOff x="0" y="0"/>
            <a:chExt cx="902657" cy="1058824"/>
          </a:xfrm>
        </p:grpSpPr>
        <p:sp>
          <p:nvSpPr>
            <p:cNvPr id="15" name="Freeform 15"/>
            <p:cNvSpPr/>
            <p:nvPr/>
          </p:nvSpPr>
          <p:spPr>
            <a:xfrm>
              <a:off x="0" y="0"/>
              <a:ext cx="902657" cy="1058824"/>
            </a:xfrm>
            <a:custGeom>
              <a:avLst/>
              <a:gdLst/>
              <a:ahLst/>
              <a:cxnLst/>
              <a:rect l="l" t="t" r="r" b="b"/>
              <a:pathLst>
                <a:path w="902657" h="1058824">
                  <a:moveTo>
                    <a:pt x="0" y="0"/>
                  </a:moveTo>
                  <a:lnTo>
                    <a:pt x="902657" y="0"/>
                  </a:lnTo>
                  <a:lnTo>
                    <a:pt x="902657" y="1058824"/>
                  </a:lnTo>
                  <a:lnTo>
                    <a:pt x="0" y="1058824"/>
                  </a:lnTo>
                  <a:close/>
                </a:path>
              </a:pathLst>
            </a:custGeom>
            <a:solidFill>
              <a:srgbClr val="38B6FF">
                <a:alpha val="29804"/>
              </a:srgbClr>
            </a:solidFill>
            <a:ln cap="sq">
              <a:noFill/>
              <a:prstDash val="solid"/>
              <a:miter/>
            </a:ln>
          </p:spPr>
          <p:txBody>
            <a:bodyPr/>
            <a:lstStyle/>
            <a:p>
              <a:endParaRPr lang="en-US"/>
            </a:p>
          </p:txBody>
        </p:sp>
        <p:sp>
          <p:nvSpPr>
            <p:cNvPr id="16" name="TextBox 16"/>
            <p:cNvSpPr txBox="1"/>
            <p:nvPr/>
          </p:nvSpPr>
          <p:spPr>
            <a:xfrm>
              <a:off x="0" y="-57150"/>
              <a:ext cx="902657" cy="1115974"/>
            </a:xfrm>
            <a:prstGeom prst="rect">
              <a:avLst/>
            </a:prstGeom>
          </p:spPr>
          <p:txBody>
            <a:bodyPr lIns="50800" tIns="50800" rIns="50800" bIns="50800" rtlCol="0" anchor="ctr"/>
            <a:lstStyle/>
            <a:p>
              <a:pPr marL="0" lvl="0" indent="0" algn="ctr">
                <a:lnSpc>
                  <a:spcPts val="3500"/>
                </a:lnSpc>
                <a:spcBef>
                  <a:spcPct val="0"/>
                </a:spcBef>
              </a:pPr>
              <a:endParaRPr/>
            </a:p>
          </p:txBody>
        </p:sp>
      </p:grpSp>
      <p:grpSp>
        <p:nvGrpSpPr>
          <p:cNvPr id="17" name="Group 17"/>
          <p:cNvGrpSpPr/>
          <p:nvPr/>
        </p:nvGrpSpPr>
        <p:grpSpPr>
          <a:xfrm>
            <a:off x="14059672" y="4722512"/>
            <a:ext cx="3780970" cy="378097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alphaModFix amt="80000"/>
              </a:blip>
              <a:stretch>
                <a:fillRect t="-3191" b="-3191"/>
              </a:stretch>
            </a:blipFill>
          </p:spPr>
          <p:txBody>
            <a:bodyPr/>
            <a:lstStyle/>
            <a:p>
              <a:endParaRPr lang="en-US"/>
            </a:p>
          </p:txBody>
        </p:sp>
      </p:grpSp>
      <p:sp>
        <p:nvSpPr>
          <p:cNvPr id="19" name="Freeform 19"/>
          <p:cNvSpPr/>
          <p:nvPr/>
        </p:nvSpPr>
        <p:spPr>
          <a:xfrm>
            <a:off x="16578182" y="4467594"/>
            <a:ext cx="1709818" cy="254918"/>
          </a:xfrm>
          <a:custGeom>
            <a:avLst/>
            <a:gdLst/>
            <a:ahLst/>
            <a:cxnLst/>
            <a:rect l="l" t="t" r="r" b="b"/>
            <a:pathLst>
              <a:path w="1709818" h="254918">
                <a:moveTo>
                  <a:pt x="0" y="0"/>
                </a:moveTo>
                <a:lnTo>
                  <a:pt x="1709818" y="0"/>
                </a:lnTo>
                <a:lnTo>
                  <a:pt x="1709818" y="254918"/>
                </a:lnTo>
                <a:lnTo>
                  <a:pt x="0" y="254918"/>
                </a:lnTo>
                <a:lnTo>
                  <a:pt x="0" y="0"/>
                </a:lnTo>
                <a:close/>
              </a:path>
            </a:pathLst>
          </a:custGeom>
          <a:blipFill>
            <a:blip r:embed="rId10">
              <a:alphaModFix amt="5000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13235"/>
          </a:xfrm>
          <a:prstGeom prst="rect">
            <a:avLst/>
          </a:prstGeom>
        </p:spPr>
        <p:txBody>
          <a:bodyPr lIns="0" tIns="0" rIns="0" bIns="0" rtlCol="0" anchor="t">
            <a:spAutoFit/>
          </a:bodyPr>
          <a:lstStyle/>
          <a:p>
            <a:pPr marL="0" lvl="0" indent="0" algn="ctr">
              <a:lnSpc>
                <a:spcPts val="5880"/>
              </a:lnSpc>
              <a:spcBef>
                <a:spcPct val="0"/>
              </a:spcBef>
            </a:pPr>
            <a:r>
              <a:rPr lang="en-US" sz="5069" b="1" dirty="0" err="1">
                <a:solidFill>
                  <a:srgbClr val="1836B2"/>
                </a:solidFill>
                <a:latin typeface="Arial Bold"/>
                <a:ea typeface="Arial Bold"/>
                <a:cs typeface="Arial Bold"/>
                <a:sym typeface="Arial Bold"/>
              </a:rPr>
              <a:t>CÁC</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TRƯỜNG</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HỢP</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BẢO</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LƯU</a:t>
            </a:r>
            <a:r>
              <a:rPr lang="en-US" sz="5069" b="1" dirty="0">
                <a:solidFill>
                  <a:srgbClr val="1836B2"/>
                </a:solidFill>
                <a:latin typeface="Arial Bold"/>
                <a:ea typeface="Arial Bold"/>
                <a:cs typeface="Arial Bold"/>
                <a:sym typeface="Arial Bold"/>
              </a:rPr>
              <a:t> </a:t>
            </a:r>
          </a:p>
          <a:p>
            <a:pPr marL="0" lvl="0" indent="0" algn="ctr">
              <a:lnSpc>
                <a:spcPts val="5880"/>
              </a:lnSpc>
              <a:spcBef>
                <a:spcPct val="0"/>
              </a:spcBef>
            </a:pPr>
            <a:r>
              <a:rPr lang="en-US" sz="5069" b="1" dirty="0">
                <a:solidFill>
                  <a:srgbClr val="1836B2"/>
                </a:solidFill>
                <a:latin typeface="Arial Bold"/>
                <a:ea typeface="Arial Bold"/>
                <a:cs typeface="Arial Bold"/>
                <a:sym typeface="Arial Bold"/>
              </a:rPr>
              <a:t>KHI </a:t>
            </a:r>
            <a:r>
              <a:rPr lang="en-US" sz="5069" b="1" dirty="0" err="1">
                <a:solidFill>
                  <a:srgbClr val="1836B2"/>
                </a:solidFill>
                <a:latin typeface="Arial Bold"/>
                <a:ea typeface="Arial Bold"/>
                <a:cs typeface="Arial Bold"/>
                <a:sym typeface="Arial Bold"/>
              </a:rPr>
              <a:t>CHẤM</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DỨT</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HƯỞNG</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TCTN</a:t>
            </a:r>
            <a:endParaRPr lang="en-US" sz="5069" b="1" dirty="0">
              <a:solidFill>
                <a:srgbClr val="1836B2"/>
              </a:solidFill>
              <a:latin typeface="Arial Bold"/>
              <a:ea typeface="Arial Bold"/>
              <a:cs typeface="Arial Bold"/>
              <a:sym typeface="Arial Bold"/>
            </a:endParaRPr>
          </a:p>
        </p:txBody>
      </p:sp>
      <p:sp>
        <p:nvSpPr>
          <p:cNvPr id="8" name="TextBox 8"/>
          <p:cNvSpPr txBox="1"/>
          <p:nvPr/>
        </p:nvSpPr>
        <p:spPr>
          <a:xfrm>
            <a:off x="3285091" y="2901765"/>
            <a:ext cx="12934967" cy="673100"/>
          </a:xfrm>
          <a:prstGeom prst="rect">
            <a:avLst/>
          </a:prstGeom>
        </p:spPr>
        <p:txBody>
          <a:bodyPr lIns="0" tIns="0" rIns="0" bIns="0" rtlCol="0" anchor="t">
            <a:spAutoFit/>
          </a:bodyPr>
          <a:lstStyle/>
          <a:p>
            <a:pPr algn="just">
              <a:lnSpc>
                <a:spcPts val="4900"/>
              </a:lnSpc>
            </a:pPr>
            <a:r>
              <a:rPr lang="en-US" sz="3500" b="1" i="1" dirty="0">
                <a:solidFill>
                  <a:srgbClr val="FF3131"/>
                </a:solidFill>
                <a:latin typeface="Arial Bold Italics"/>
                <a:ea typeface="Arial Bold Italics"/>
                <a:cs typeface="Arial Bold Italics"/>
                <a:sym typeface="Arial Bold Italics"/>
              </a:rPr>
              <a:t>(</a:t>
            </a:r>
            <a:r>
              <a:rPr lang="en-US" sz="3500" b="1" i="1" dirty="0" err="1">
                <a:solidFill>
                  <a:srgbClr val="FF3131"/>
                </a:solidFill>
                <a:latin typeface="Arial Bold Italics"/>
                <a:ea typeface="Arial Bold Italics"/>
                <a:cs typeface="Arial Bold Italics"/>
                <a:sym typeface="Arial Bold Italics"/>
              </a:rPr>
              <a:t>Căn</a:t>
            </a:r>
            <a:r>
              <a:rPr lang="en-US" sz="3500" b="1" i="1" dirty="0">
                <a:solidFill>
                  <a:srgbClr val="FF3131"/>
                </a:solidFill>
                <a:latin typeface="Arial Bold Italics"/>
                <a:ea typeface="Arial Bold Italics"/>
                <a:cs typeface="Arial Bold Italics"/>
                <a:sym typeface="Arial Bold Italics"/>
              </a:rPr>
              <a:t> </a:t>
            </a:r>
            <a:r>
              <a:rPr lang="en-US" sz="3500" b="1" i="1" dirty="0" err="1">
                <a:solidFill>
                  <a:srgbClr val="FF3131"/>
                </a:solidFill>
                <a:latin typeface="Arial Bold Italics"/>
                <a:ea typeface="Arial Bold Italics"/>
                <a:cs typeface="Arial Bold Italics"/>
                <a:sym typeface="Arial Bold Italics"/>
              </a:rPr>
              <a:t>cứ</a:t>
            </a:r>
            <a:r>
              <a:rPr lang="en-US" sz="3500" b="1" i="1" dirty="0">
                <a:solidFill>
                  <a:srgbClr val="FF3131"/>
                </a:solidFill>
                <a:latin typeface="Arial Bold Italics"/>
                <a:ea typeface="Arial Bold Italics"/>
                <a:cs typeface="Arial Bold Italics"/>
                <a:sym typeface="Arial Bold Italics"/>
              </a:rPr>
              <a:t> </a:t>
            </a:r>
            <a:r>
              <a:rPr lang="en-US" sz="3500" b="1" i="1" dirty="0" err="1">
                <a:solidFill>
                  <a:srgbClr val="FF3131"/>
                </a:solidFill>
                <a:latin typeface="Arial Bold Italics"/>
                <a:ea typeface="Arial Bold Italics"/>
                <a:cs typeface="Arial Bold Italics"/>
                <a:sym typeface="Arial Bold Italics"/>
              </a:rPr>
              <a:t>Khoản</a:t>
            </a:r>
            <a:r>
              <a:rPr lang="en-US" sz="3500" b="1" i="1" dirty="0">
                <a:solidFill>
                  <a:srgbClr val="FF3131"/>
                </a:solidFill>
                <a:latin typeface="Arial Bold Italics"/>
                <a:ea typeface="Arial Bold Italics"/>
                <a:cs typeface="Arial Bold Italics"/>
                <a:sym typeface="Arial Bold Italics"/>
              </a:rPr>
              <a:t> 4 </a:t>
            </a:r>
            <a:r>
              <a:rPr lang="en-US" sz="3500" b="1" i="1" dirty="0" err="1">
                <a:solidFill>
                  <a:srgbClr val="FF3131"/>
                </a:solidFill>
                <a:latin typeface="Arial Bold Italics"/>
                <a:ea typeface="Arial Bold Italics"/>
                <a:cs typeface="Arial Bold Italics"/>
                <a:sym typeface="Arial Bold Italics"/>
              </a:rPr>
              <a:t>Điều</a:t>
            </a:r>
            <a:r>
              <a:rPr lang="en-US" sz="3500" b="1" i="1" dirty="0">
                <a:solidFill>
                  <a:srgbClr val="FF3131"/>
                </a:solidFill>
                <a:latin typeface="Arial Bold Italics"/>
                <a:ea typeface="Arial Bold Italics"/>
                <a:cs typeface="Arial Bold Italics"/>
                <a:sym typeface="Arial Bold Italics"/>
              </a:rPr>
              <a:t> 1 Thông </a:t>
            </a:r>
            <a:r>
              <a:rPr lang="en-US" sz="3500" b="1" i="1" dirty="0" err="1">
                <a:solidFill>
                  <a:srgbClr val="FF3131"/>
                </a:solidFill>
                <a:latin typeface="Arial Bold Italics"/>
                <a:ea typeface="Arial Bold Italics"/>
                <a:cs typeface="Arial Bold Italics"/>
                <a:sym typeface="Arial Bold Italics"/>
              </a:rPr>
              <a:t>tư</a:t>
            </a:r>
            <a:r>
              <a:rPr lang="en-US" sz="3500" b="1" i="1" dirty="0">
                <a:solidFill>
                  <a:srgbClr val="FF3131"/>
                </a:solidFill>
                <a:latin typeface="Arial Bold Italics"/>
                <a:ea typeface="Arial Bold Italics"/>
                <a:cs typeface="Arial Bold Italics"/>
                <a:sym typeface="Arial Bold Italics"/>
              </a:rPr>
              <a:t> </a:t>
            </a:r>
            <a:r>
              <a:rPr lang="en-US" sz="3500" b="1" i="1" dirty="0" err="1">
                <a:solidFill>
                  <a:srgbClr val="FF3131"/>
                </a:solidFill>
                <a:latin typeface="Arial Bold Italics"/>
                <a:ea typeface="Arial Bold Italics"/>
                <a:cs typeface="Arial Bold Italics"/>
                <a:sym typeface="Arial Bold Italics"/>
              </a:rPr>
              <a:t>số</a:t>
            </a:r>
            <a:r>
              <a:rPr lang="en-US" sz="3500" b="1" i="1" dirty="0">
                <a:solidFill>
                  <a:srgbClr val="FF3131"/>
                </a:solidFill>
                <a:latin typeface="Arial Bold Italics"/>
                <a:ea typeface="Arial Bold Italics"/>
                <a:cs typeface="Arial Bold Italics"/>
                <a:sym typeface="Arial Bold Italics"/>
              </a:rPr>
              <a:t> 15/2023/TT-</a:t>
            </a:r>
            <a:r>
              <a:rPr lang="en-US" sz="3500" b="1" i="1" dirty="0" err="1">
                <a:solidFill>
                  <a:srgbClr val="FF3131"/>
                </a:solidFill>
                <a:latin typeface="Arial Bold Italics"/>
                <a:ea typeface="Arial Bold Italics"/>
                <a:cs typeface="Arial Bold Italics"/>
                <a:sym typeface="Arial Bold Italics"/>
              </a:rPr>
              <a:t>BLĐTBXH</a:t>
            </a:r>
            <a:r>
              <a:rPr lang="en-US" sz="3500" b="1" i="1" dirty="0">
                <a:solidFill>
                  <a:srgbClr val="FF3131"/>
                </a:solidFill>
                <a:latin typeface="Arial Bold Italics"/>
                <a:ea typeface="Arial Bold Italics"/>
                <a:cs typeface="Arial Bold Italics"/>
                <a:sym typeface="Arial Bold Italics"/>
              </a:rPr>
              <a:t>)</a:t>
            </a:r>
          </a:p>
        </p:txBody>
      </p:sp>
      <p:sp>
        <p:nvSpPr>
          <p:cNvPr id="9" name="TextBox 9"/>
          <p:cNvSpPr txBox="1"/>
          <p:nvPr/>
        </p:nvSpPr>
        <p:spPr>
          <a:xfrm>
            <a:off x="689794" y="3505278"/>
            <a:ext cx="4522685" cy="755650"/>
          </a:xfrm>
          <a:prstGeom prst="rect">
            <a:avLst/>
          </a:prstGeom>
        </p:spPr>
        <p:txBody>
          <a:bodyPr lIns="0" tIns="0" rIns="0" bIns="0" rtlCol="0" anchor="t">
            <a:spAutoFit/>
          </a:bodyPr>
          <a:lstStyle/>
          <a:p>
            <a:pPr algn="just">
              <a:lnSpc>
                <a:spcPts val="5599"/>
              </a:lnSpc>
            </a:pPr>
            <a:r>
              <a:rPr lang="en-US" sz="3999" b="1">
                <a:solidFill>
                  <a:srgbClr val="234BA1"/>
                </a:solidFill>
                <a:latin typeface="Arial Bold"/>
                <a:ea typeface="Arial Bold"/>
                <a:cs typeface="Arial Bold"/>
                <a:sym typeface="Arial Bold"/>
              </a:rPr>
              <a:t>ĐƯỢC BẢO LƯU</a:t>
            </a:r>
          </a:p>
        </p:txBody>
      </p:sp>
      <p:sp>
        <p:nvSpPr>
          <p:cNvPr id="10" name="TextBox 10"/>
          <p:cNvSpPr txBox="1"/>
          <p:nvPr/>
        </p:nvSpPr>
        <p:spPr>
          <a:xfrm>
            <a:off x="478719" y="4118053"/>
            <a:ext cx="16780581" cy="5626100"/>
          </a:xfrm>
          <a:prstGeom prst="rect">
            <a:avLst/>
          </a:prstGeom>
        </p:spPr>
        <p:txBody>
          <a:bodyPr lIns="0" tIns="0" rIns="0" bIns="0" rtlCol="0" anchor="t">
            <a:spAutoFit/>
          </a:bodyPr>
          <a:lstStyle/>
          <a:p>
            <a:pPr marL="755651" lvl="1" indent="-377825" algn="just">
              <a:lnSpc>
                <a:spcPts val="4900"/>
              </a:lnSpc>
              <a:buFont typeface="Arial"/>
              <a:buChar char="•"/>
            </a:pP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làm</a:t>
            </a:r>
            <a:r>
              <a:rPr lang="en-US" sz="3500" b="1" dirty="0">
                <a:solidFill>
                  <a:srgbClr val="234BA1"/>
                </a:solidFill>
                <a:latin typeface="Arial Bold"/>
                <a:ea typeface="Arial Bold"/>
                <a:cs typeface="Arial Bold"/>
                <a:sym typeface="Arial Bold"/>
              </a:rPr>
              <a:t>(</a:t>
            </a:r>
            <a:r>
              <a:rPr lang="en-US" sz="3500" b="1" dirty="0" err="1">
                <a:solidFill>
                  <a:srgbClr val="234BA1"/>
                </a:solidFill>
                <a:latin typeface="Arial Bold"/>
                <a:ea typeface="Arial Bold"/>
                <a:cs typeface="Arial Bold"/>
                <a:sym typeface="Arial Bold"/>
              </a:rPr>
              <a:t>đã</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báo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định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nhưng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chưa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bản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HĐLĐ</a:t>
            </a:r>
            <a:r>
              <a:rPr lang="en-US" sz="3500" b="1" dirty="0">
                <a:solidFill>
                  <a:srgbClr val="234BA1"/>
                </a:solidFill>
                <a:latin typeface="Arial Bold"/>
                <a:ea typeface="Arial Bold"/>
                <a:cs typeface="Arial Bold"/>
                <a:sym typeface="Arial Bold"/>
              </a:rPr>
              <a:t>/</a:t>
            </a:r>
            <a:r>
              <a:rPr lang="en-US" sz="3500" b="1" dirty="0" err="1">
                <a:solidFill>
                  <a:srgbClr val="234BA1"/>
                </a:solidFill>
                <a:latin typeface="Arial Bold"/>
                <a:ea typeface="Arial Bold"/>
                <a:cs typeface="Arial Bold"/>
                <a:sym typeface="Arial Bold"/>
              </a:rPr>
              <a:t>HĐLV</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thì</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phải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cam </a:t>
            </a:r>
            <a:r>
              <a:rPr lang="en-US" sz="3500" b="1" dirty="0" err="1">
                <a:solidFill>
                  <a:srgbClr val="234BA1"/>
                </a:solidFill>
                <a:latin typeface="Arial Bold"/>
                <a:ea typeface="Arial Bold"/>
                <a:cs typeface="Arial Bold"/>
                <a:sym typeface="Arial Bold"/>
              </a:rPr>
              <a:t>kết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nêu</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lý</a:t>
            </a:r>
            <a:r>
              <a:rPr lang="en-US" sz="3500" b="1" dirty="0">
                <a:solidFill>
                  <a:srgbClr val="234BA1"/>
                </a:solidFill>
                <a:latin typeface="Arial Bold"/>
                <a:ea typeface="Arial Bold"/>
                <a:cs typeface="Arial Bold"/>
                <a:sym typeface="Arial Bold"/>
              </a:rPr>
              <a:t> do </a:t>
            </a:r>
            <a:r>
              <a:rPr lang="en-US" sz="3500" b="1" dirty="0" err="1">
                <a:solidFill>
                  <a:srgbClr val="234BA1"/>
                </a:solidFill>
                <a:latin typeface="Arial Bold"/>
                <a:ea typeface="Arial Bold"/>
                <a:cs typeface="Arial Bold"/>
                <a:sym typeface="Arial Bold"/>
              </a:rPr>
              <a:t>và</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nộp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bổ</a:t>
            </a:r>
            <a:r>
              <a:rPr lang="en-US" sz="3500" b="1" dirty="0">
                <a:solidFill>
                  <a:srgbClr val="234BA1"/>
                </a:solidFill>
                <a:latin typeface="Arial Bold"/>
                <a:ea typeface="Arial Bold"/>
                <a:cs typeface="Arial Bold"/>
                <a:sym typeface="Arial Bold"/>
              </a:rPr>
              <a:t> sung </a:t>
            </a:r>
            <a:r>
              <a:rPr lang="en-US" sz="3500" b="1" dirty="0" err="1">
                <a:solidFill>
                  <a:srgbClr val="234BA1"/>
                </a:solidFill>
                <a:latin typeface="Arial Bold"/>
                <a:ea typeface="Arial Bold"/>
                <a:cs typeface="Arial Bold"/>
                <a:sym typeface="Arial Bold"/>
              </a:rPr>
              <a:t>trong</a:t>
            </a:r>
            <a:r>
              <a:rPr lang="en-US" sz="3500" b="1" dirty="0">
                <a:solidFill>
                  <a:srgbClr val="234BA1"/>
                </a:solidFill>
                <a:latin typeface="Arial Bold"/>
                <a:ea typeface="Arial Bold"/>
                <a:cs typeface="Arial Bold"/>
                <a:sym typeface="Arial Bold"/>
              </a:rPr>
              <a:t> 3 </a:t>
            </a:r>
            <a:r>
              <a:rPr lang="en-US" sz="3500" b="1" dirty="0" err="1">
                <a:solidFill>
                  <a:srgbClr val="234BA1"/>
                </a:solidFill>
                <a:latin typeface="Arial Bold"/>
                <a:ea typeface="Arial Bold"/>
                <a:cs typeface="Arial Bold"/>
                <a:sym typeface="Arial Bold"/>
              </a:rPr>
              <a:t>ngày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làm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kể</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từ</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nhận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được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HĐLĐ</a:t>
            </a:r>
            <a:r>
              <a:rPr lang="en-US" sz="3500" b="1" dirty="0">
                <a:solidFill>
                  <a:srgbClr val="234BA1"/>
                </a:solidFill>
                <a:latin typeface="Arial Bold"/>
                <a:ea typeface="Arial Bold"/>
                <a:cs typeface="Arial Bold"/>
                <a:sym typeface="Arial Bold"/>
              </a:rPr>
              <a:t>/</a:t>
            </a:r>
            <a:r>
              <a:rPr lang="en-US" sz="3500" b="1" dirty="0" err="1">
                <a:solidFill>
                  <a:srgbClr val="234BA1"/>
                </a:solidFill>
                <a:latin typeface="Arial Bold"/>
                <a:ea typeface="Arial Bold"/>
                <a:cs typeface="Arial Bold"/>
                <a:sym typeface="Arial Bold"/>
              </a:rPr>
              <a:t>HĐLV</a:t>
            </a:r>
            <a:r>
              <a:rPr lang="en-US" sz="3500" b="1" dirty="0">
                <a:solidFill>
                  <a:srgbClr val="234BA1"/>
                </a:solidFill>
                <a:latin typeface="Arial Bold"/>
                <a:ea typeface="Arial Bold"/>
                <a:cs typeface="Arial Bold"/>
                <a:sym typeface="Arial Bold"/>
              </a:rPr>
              <a:t>)</a:t>
            </a:r>
          </a:p>
          <a:p>
            <a:pPr marL="755651" lvl="1" indent="-377825" algn="just">
              <a:lnSpc>
                <a:spcPts val="4900"/>
              </a:lnSpc>
              <a:buFont typeface="Arial"/>
              <a:buChar char="•"/>
            </a:pPr>
            <a:r>
              <a:rPr lang="en-US" sz="3500" dirty="0" err="1">
                <a:solidFill>
                  <a:srgbClr val="234BA1"/>
                </a:solidFill>
                <a:latin typeface="Arial"/>
                <a:ea typeface="Arial"/>
                <a:cs typeface="Arial"/>
                <a:sym typeface="Arial"/>
              </a:rPr>
              <a:t>T</a:t>
            </a:r>
            <a:r>
              <a:rPr lang="en-US" sz="3500" b="1" dirty="0" err="1">
                <a:solidFill>
                  <a:srgbClr val="234BA1"/>
                </a:solidFill>
                <a:latin typeface="Arial Bold"/>
                <a:ea typeface="Arial Bold"/>
                <a:cs typeface="Arial Bold"/>
                <a:sym typeface="Arial Bold"/>
              </a:rPr>
              <a:t>hực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hiện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nghĩa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vụquân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sự</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nghĩa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vụ</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công</a:t>
            </a:r>
            <a:r>
              <a:rPr lang="en-US" sz="3500" b="1" dirty="0">
                <a:solidFill>
                  <a:srgbClr val="234BA1"/>
                </a:solidFill>
                <a:latin typeface="Arial Bold"/>
                <a:ea typeface="Arial Bold"/>
                <a:cs typeface="Arial Bold"/>
                <a:sym typeface="Arial Bold"/>
              </a:rPr>
              <a:t> an</a:t>
            </a:r>
          </a:p>
          <a:p>
            <a:pPr marL="755651" lvl="1" indent="-377825" algn="just">
              <a:lnSpc>
                <a:spcPts val="4900"/>
              </a:lnSpc>
              <a:buFont typeface="Arial"/>
              <a:buChar char="•"/>
            </a:pPr>
            <a:r>
              <a:rPr lang="en-US" sz="3500" dirty="0" err="1">
                <a:solidFill>
                  <a:srgbClr val="234BA1"/>
                </a:solidFill>
                <a:latin typeface="Arial"/>
                <a:ea typeface="Arial"/>
                <a:cs typeface="Arial"/>
                <a:sym typeface="Arial"/>
              </a:rPr>
              <a:t>Đ</a:t>
            </a:r>
            <a:r>
              <a:rPr lang="en-US" sz="3500" b="1" dirty="0" err="1">
                <a:solidFill>
                  <a:srgbClr val="234BA1"/>
                </a:solidFill>
                <a:latin typeface="Arial Bold"/>
                <a:ea typeface="Arial Bold"/>
                <a:cs typeface="Arial Bold"/>
                <a:sym typeface="Arial Bold"/>
              </a:rPr>
              <a:t>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học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tập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hạn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từ</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đủ</a:t>
            </a:r>
            <a:r>
              <a:rPr lang="en-US" sz="3500" b="1" dirty="0">
                <a:solidFill>
                  <a:srgbClr val="234BA1"/>
                </a:solidFill>
                <a:latin typeface="Arial Bold"/>
                <a:ea typeface="Arial Bold"/>
                <a:cs typeface="Arial Bold"/>
                <a:sym typeface="Arial Bold"/>
              </a:rPr>
              <a:t> 12 </a:t>
            </a:r>
            <a:r>
              <a:rPr lang="en-US" sz="3500" b="1" dirty="0" err="1">
                <a:solidFill>
                  <a:srgbClr val="234BA1"/>
                </a:solidFill>
                <a:latin typeface="Arial Bold"/>
                <a:ea typeface="Arial Bold"/>
                <a:cs typeface="Arial Bold"/>
                <a:sym typeface="Arial Bold"/>
              </a:rPr>
              <a:t>tháng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trở</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lên</a:t>
            </a:r>
            <a:endParaRPr lang="en-US" sz="3500" b="1" dirty="0">
              <a:solidFill>
                <a:srgbClr val="234BA1"/>
              </a:solidFill>
              <a:latin typeface="Arial Bold"/>
              <a:ea typeface="Arial Bold"/>
              <a:cs typeface="Arial Bold"/>
              <a:sym typeface="Arial Bold"/>
            </a:endParaRPr>
          </a:p>
          <a:p>
            <a:pPr marL="755651" lvl="1" indent="-377825" algn="just">
              <a:lnSpc>
                <a:spcPts val="4900"/>
              </a:lnSpc>
              <a:buFont typeface="Arial"/>
              <a:buChar char="•"/>
            </a:pPr>
            <a:r>
              <a:rPr lang="en-US" sz="3500" dirty="0" err="1">
                <a:solidFill>
                  <a:srgbClr val="234BA1"/>
                </a:solidFill>
                <a:latin typeface="Arial"/>
                <a:ea typeface="Arial"/>
                <a:cs typeface="Arial"/>
                <a:sym typeface="Arial"/>
              </a:rPr>
              <a:t>C</a:t>
            </a:r>
            <a:r>
              <a:rPr lang="en-US" sz="3500" b="1" dirty="0" err="1">
                <a:solidFill>
                  <a:srgbClr val="234BA1"/>
                </a:solidFill>
                <a:latin typeface="Arial Bold"/>
                <a:ea typeface="Arial Bold"/>
                <a:cs typeface="Arial Bold"/>
                <a:sym typeface="Arial Bold"/>
              </a:rPr>
              <a:t>hấp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hành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QĐ</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áp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dụng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đưa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vào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trường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giáo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dưỡng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cơ</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sở</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giáo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dục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bắt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buộc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cơ</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sở</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cai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nghiện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bắt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buộc</a:t>
            </a:r>
            <a:r>
              <a:rPr lang="en-US" sz="3500" b="1" dirty="0">
                <a:solidFill>
                  <a:srgbClr val="234BA1"/>
                </a:solidFill>
                <a:latin typeface="Arial Bold"/>
                <a:ea typeface="Arial Bold"/>
                <a:cs typeface="Arial Bold"/>
                <a:sym typeface="Arial Bold"/>
              </a:rPr>
              <a:t>; </a:t>
            </a:r>
          </a:p>
          <a:p>
            <a:pPr marL="755651" lvl="1" indent="-377825" algn="just">
              <a:lnSpc>
                <a:spcPts val="4900"/>
              </a:lnSpc>
              <a:buFont typeface="Arial"/>
              <a:buChar char="•"/>
            </a:pPr>
            <a:r>
              <a:rPr lang="en-US" sz="3500" dirty="0" err="1">
                <a:solidFill>
                  <a:srgbClr val="234BA1"/>
                </a:solidFill>
                <a:latin typeface="Arial"/>
                <a:ea typeface="Arial"/>
                <a:cs typeface="Arial"/>
                <a:sym typeface="Arial"/>
              </a:rPr>
              <a:t>B</a:t>
            </a:r>
            <a:r>
              <a:rPr lang="en-US" sz="3500" b="1" dirty="0" err="1">
                <a:solidFill>
                  <a:srgbClr val="234BA1"/>
                </a:solidFill>
                <a:latin typeface="Arial Bold"/>
                <a:ea typeface="Arial Bold"/>
                <a:cs typeface="Arial Bold"/>
                <a:sym typeface="Arial Bold"/>
              </a:rPr>
              <a:t>ị</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toà</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tuyên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bố</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mất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tích</a:t>
            </a:r>
            <a:endParaRPr lang="en-US" sz="3500" b="1" dirty="0">
              <a:solidFill>
                <a:srgbClr val="234BA1"/>
              </a:solidFill>
              <a:latin typeface="Arial Bold"/>
              <a:ea typeface="Arial Bold"/>
              <a:cs typeface="Arial Bold"/>
              <a:sym typeface="Arial Bold"/>
            </a:endParaRPr>
          </a:p>
          <a:p>
            <a:pPr marL="755651" lvl="1" indent="-377825" algn="just">
              <a:lnSpc>
                <a:spcPts val="4900"/>
              </a:lnSpc>
              <a:buFont typeface="Arial"/>
              <a:buChar char="•"/>
            </a:pPr>
            <a:r>
              <a:rPr lang="en-US" sz="3500" dirty="0" err="1">
                <a:solidFill>
                  <a:srgbClr val="234BA1"/>
                </a:solidFill>
                <a:latin typeface="Arial"/>
                <a:ea typeface="Arial"/>
                <a:cs typeface="Arial"/>
                <a:sym typeface="Arial"/>
              </a:rPr>
              <a:t>B</a:t>
            </a:r>
            <a:r>
              <a:rPr lang="en-US" sz="3500" b="1" dirty="0" err="1">
                <a:solidFill>
                  <a:srgbClr val="234BA1"/>
                </a:solidFill>
                <a:latin typeface="Arial Bold"/>
                <a:ea typeface="Arial Bold"/>
                <a:cs typeface="Arial Bold"/>
                <a:sym typeface="Arial Bold"/>
              </a:rPr>
              <a:t>ị</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tạm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giam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phạt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tù</a:t>
            </a:r>
            <a:endParaRPr lang="en-US" sz="3500" b="1" dirty="0">
              <a:solidFill>
                <a:srgbClr val="234BA1"/>
              </a:solidFill>
              <a:latin typeface="Arial Bold"/>
              <a:ea typeface="Arial Bold"/>
              <a:cs typeface="Arial Bold"/>
              <a:sym typeface="Arial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2865120" y="1308860"/>
            <a:ext cx="12691197" cy="1513235"/>
          </a:xfrm>
          <a:prstGeom prst="rect">
            <a:avLst/>
          </a:prstGeom>
        </p:spPr>
        <p:txBody>
          <a:bodyPr wrap="square" lIns="0" tIns="0" rIns="0" bIns="0" rtlCol="0" anchor="t">
            <a:spAutoFit/>
          </a:bodyPr>
          <a:lstStyle/>
          <a:p>
            <a:pPr marL="0" lvl="0" indent="0" algn="ctr">
              <a:lnSpc>
                <a:spcPts val="5880"/>
              </a:lnSpc>
              <a:spcBef>
                <a:spcPct val="0"/>
              </a:spcBef>
            </a:pPr>
            <a:r>
              <a:rPr lang="en-US" sz="5069" b="1" dirty="0" err="1">
                <a:solidFill>
                  <a:srgbClr val="1836B2"/>
                </a:solidFill>
                <a:latin typeface="Arial Bold"/>
                <a:ea typeface="Arial Bold"/>
                <a:cs typeface="Arial Bold"/>
                <a:sym typeface="Arial Bold"/>
              </a:rPr>
              <a:t>CÁC</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TRƯỜNG</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HỢP</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KHÔNG</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ĐƯỢC</a:t>
            </a:r>
            <a:endParaRPr lang="en-US" sz="5069" b="1" dirty="0">
              <a:solidFill>
                <a:srgbClr val="1836B2"/>
              </a:solidFill>
              <a:latin typeface="Arial Bold"/>
              <a:ea typeface="Arial Bold"/>
              <a:cs typeface="Arial Bold"/>
              <a:sym typeface="Arial Bold"/>
            </a:endParaRPr>
          </a:p>
          <a:p>
            <a:pPr marL="0" lvl="0" indent="0" algn="ctr">
              <a:lnSpc>
                <a:spcPts val="5880"/>
              </a:lnSpc>
              <a:spcBef>
                <a:spcPct val="0"/>
              </a:spcBef>
            </a:pPr>
            <a:r>
              <a:rPr lang="en-US" sz="5069" b="1" dirty="0" err="1">
                <a:solidFill>
                  <a:srgbClr val="1836B2"/>
                </a:solidFill>
                <a:latin typeface="Arial Bold"/>
                <a:ea typeface="Arial Bold"/>
                <a:cs typeface="Arial Bold"/>
                <a:sym typeface="Arial Bold"/>
              </a:rPr>
              <a:t>BẢO</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LƯU</a:t>
            </a:r>
            <a:r>
              <a:rPr lang="en-US" sz="5069" b="1" dirty="0">
                <a:solidFill>
                  <a:srgbClr val="1836B2"/>
                </a:solidFill>
                <a:latin typeface="Arial Bold"/>
                <a:ea typeface="Arial Bold"/>
                <a:cs typeface="Arial Bold"/>
                <a:sym typeface="Arial Bold"/>
              </a:rPr>
              <a:t> KHI </a:t>
            </a:r>
            <a:r>
              <a:rPr lang="en-US" sz="5069" b="1" dirty="0" err="1">
                <a:solidFill>
                  <a:srgbClr val="1836B2"/>
                </a:solidFill>
                <a:latin typeface="Arial Bold"/>
                <a:ea typeface="Arial Bold"/>
                <a:cs typeface="Arial Bold"/>
                <a:sym typeface="Arial Bold"/>
              </a:rPr>
              <a:t>CHẤM</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DỨT</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HƯỞNG</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TCTN</a:t>
            </a:r>
            <a:endParaRPr lang="en-US" sz="5069" b="1" dirty="0">
              <a:solidFill>
                <a:srgbClr val="1836B2"/>
              </a:solidFill>
              <a:latin typeface="Arial Bold"/>
              <a:ea typeface="Arial Bold"/>
              <a:cs typeface="Arial Bold"/>
              <a:sym typeface="Arial Bold"/>
            </a:endParaRPr>
          </a:p>
        </p:txBody>
      </p:sp>
      <p:sp>
        <p:nvSpPr>
          <p:cNvPr id="8" name="TextBox 8"/>
          <p:cNvSpPr txBox="1"/>
          <p:nvPr/>
        </p:nvSpPr>
        <p:spPr>
          <a:xfrm>
            <a:off x="2895600" y="2849429"/>
            <a:ext cx="12934967" cy="673100"/>
          </a:xfrm>
          <a:prstGeom prst="rect">
            <a:avLst/>
          </a:prstGeom>
        </p:spPr>
        <p:txBody>
          <a:bodyPr lIns="0" tIns="0" rIns="0" bIns="0" rtlCol="0" anchor="t">
            <a:spAutoFit/>
          </a:bodyPr>
          <a:lstStyle/>
          <a:p>
            <a:pPr algn="just">
              <a:lnSpc>
                <a:spcPts val="4900"/>
              </a:lnSpc>
            </a:pPr>
            <a:r>
              <a:rPr lang="en-US" sz="3500" b="1" i="1" dirty="0">
                <a:solidFill>
                  <a:srgbClr val="FF3131"/>
                </a:solidFill>
                <a:latin typeface="Arial Bold Italics"/>
                <a:ea typeface="Arial Bold Italics"/>
                <a:cs typeface="Arial Bold Italics"/>
                <a:sym typeface="Arial Bold Italics"/>
              </a:rPr>
              <a:t>(</a:t>
            </a:r>
            <a:r>
              <a:rPr lang="en-US" sz="3500" b="1" i="1" dirty="0" err="1">
                <a:solidFill>
                  <a:srgbClr val="FF3131"/>
                </a:solidFill>
                <a:latin typeface="Arial Bold Italics"/>
                <a:ea typeface="Arial Bold Italics"/>
                <a:cs typeface="Arial Bold Italics"/>
                <a:sym typeface="Arial Bold Italics"/>
              </a:rPr>
              <a:t>Căn</a:t>
            </a:r>
            <a:r>
              <a:rPr lang="en-US" sz="3500" b="1" i="1" dirty="0">
                <a:solidFill>
                  <a:srgbClr val="FF3131"/>
                </a:solidFill>
                <a:latin typeface="Arial Bold Italics"/>
                <a:ea typeface="Arial Bold Italics"/>
                <a:cs typeface="Arial Bold Italics"/>
                <a:sym typeface="Arial Bold Italics"/>
              </a:rPr>
              <a:t> </a:t>
            </a:r>
            <a:r>
              <a:rPr lang="en-US" sz="3500" b="1" i="1" dirty="0" err="1">
                <a:solidFill>
                  <a:srgbClr val="FF3131"/>
                </a:solidFill>
                <a:latin typeface="Arial Bold Italics"/>
                <a:ea typeface="Arial Bold Italics"/>
                <a:cs typeface="Arial Bold Italics"/>
                <a:sym typeface="Arial Bold Italics"/>
              </a:rPr>
              <a:t>cứ</a:t>
            </a:r>
            <a:r>
              <a:rPr lang="en-US" sz="3500" b="1" i="1" dirty="0">
                <a:solidFill>
                  <a:srgbClr val="FF3131"/>
                </a:solidFill>
                <a:latin typeface="Arial Bold Italics"/>
                <a:ea typeface="Arial Bold Italics"/>
                <a:cs typeface="Arial Bold Italics"/>
                <a:sym typeface="Arial Bold Italics"/>
              </a:rPr>
              <a:t> </a:t>
            </a:r>
            <a:r>
              <a:rPr lang="en-US" sz="3500" b="1" i="1" dirty="0" err="1">
                <a:solidFill>
                  <a:srgbClr val="FF3131"/>
                </a:solidFill>
                <a:latin typeface="Arial Bold Italics"/>
                <a:ea typeface="Arial Bold Italics"/>
                <a:cs typeface="Arial Bold Italics"/>
                <a:sym typeface="Arial Bold Italics"/>
              </a:rPr>
              <a:t>Khoản</a:t>
            </a:r>
            <a:r>
              <a:rPr lang="en-US" sz="3500" b="1" i="1" dirty="0">
                <a:solidFill>
                  <a:srgbClr val="FF3131"/>
                </a:solidFill>
                <a:latin typeface="Arial Bold Italics"/>
                <a:ea typeface="Arial Bold Italics"/>
                <a:cs typeface="Arial Bold Italics"/>
                <a:sym typeface="Arial Bold Italics"/>
              </a:rPr>
              <a:t> 4 </a:t>
            </a:r>
            <a:r>
              <a:rPr lang="en-US" sz="3500" b="1" i="1" dirty="0" err="1">
                <a:solidFill>
                  <a:srgbClr val="FF3131"/>
                </a:solidFill>
                <a:latin typeface="Arial Bold Italics"/>
                <a:ea typeface="Arial Bold Italics"/>
                <a:cs typeface="Arial Bold Italics"/>
                <a:sym typeface="Arial Bold Italics"/>
              </a:rPr>
              <a:t>Điều</a:t>
            </a:r>
            <a:r>
              <a:rPr lang="en-US" sz="3500" b="1" i="1" dirty="0">
                <a:solidFill>
                  <a:srgbClr val="FF3131"/>
                </a:solidFill>
                <a:latin typeface="Arial Bold Italics"/>
                <a:ea typeface="Arial Bold Italics"/>
                <a:cs typeface="Arial Bold Italics"/>
                <a:sym typeface="Arial Bold Italics"/>
              </a:rPr>
              <a:t> 1 Thông </a:t>
            </a:r>
            <a:r>
              <a:rPr lang="en-US" sz="3500" b="1" i="1" dirty="0" err="1">
                <a:solidFill>
                  <a:srgbClr val="FF3131"/>
                </a:solidFill>
                <a:latin typeface="Arial Bold Italics"/>
                <a:ea typeface="Arial Bold Italics"/>
                <a:cs typeface="Arial Bold Italics"/>
                <a:sym typeface="Arial Bold Italics"/>
              </a:rPr>
              <a:t>tư</a:t>
            </a:r>
            <a:r>
              <a:rPr lang="en-US" sz="3500" b="1" i="1" dirty="0">
                <a:solidFill>
                  <a:srgbClr val="FF3131"/>
                </a:solidFill>
                <a:latin typeface="Arial Bold Italics"/>
                <a:ea typeface="Arial Bold Italics"/>
                <a:cs typeface="Arial Bold Italics"/>
                <a:sym typeface="Arial Bold Italics"/>
              </a:rPr>
              <a:t> </a:t>
            </a:r>
            <a:r>
              <a:rPr lang="en-US" sz="3500" b="1" i="1" dirty="0" err="1">
                <a:solidFill>
                  <a:srgbClr val="FF3131"/>
                </a:solidFill>
                <a:latin typeface="Arial Bold Italics"/>
                <a:ea typeface="Arial Bold Italics"/>
                <a:cs typeface="Arial Bold Italics"/>
                <a:sym typeface="Arial Bold Italics"/>
              </a:rPr>
              <a:t>số</a:t>
            </a:r>
            <a:r>
              <a:rPr lang="en-US" sz="3500" b="1" i="1" dirty="0">
                <a:solidFill>
                  <a:srgbClr val="FF3131"/>
                </a:solidFill>
                <a:latin typeface="Arial Bold Italics"/>
                <a:ea typeface="Arial Bold Italics"/>
                <a:cs typeface="Arial Bold Italics"/>
                <a:sym typeface="Arial Bold Italics"/>
              </a:rPr>
              <a:t> 15/2023/TT-</a:t>
            </a:r>
            <a:r>
              <a:rPr lang="en-US" sz="3500" b="1" i="1" dirty="0" err="1">
                <a:solidFill>
                  <a:srgbClr val="FF3131"/>
                </a:solidFill>
                <a:latin typeface="Arial Bold Italics"/>
                <a:ea typeface="Arial Bold Italics"/>
                <a:cs typeface="Arial Bold Italics"/>
                <a:sym typeface="Arial Bold Italics"/>
              </a:rPr>
              <a:t>BLĐTBXH</a:t>
            </a:r>
            <a:r>
              <a:rPr lang="en-US" sz="3500" b="1" i="1" dirty="0">
                <a:solidFill>
                  <a:srgbClr val="FF3131"/>
                </a:solidFill>
                <a:latin typeface="Arial Bold Italics"/>
                <a:ea typeface="Arial Bold Italics"/>
                <a:cs typeface="Arial Bold Italics"/>
                <a:sym typeface="Arial Bold Italics"/>
              </a:rPr>
              <a:t>)</a:t>
            </a:r>
          </a:p>
        </p:txBody>
      </p:sp>
      <p:sp>
        <p:nvSpPr>
          <p:cNvPr id="9" name="TextBox 9"/>
          <p:cNvSpPr txBox="1"/>
          <p:nvPr/>
        </p:nvSpPr>
        <p:spPr>
          <a:xfrm>
            <a:off x="713769" y="3686253"/>
            <a:ext cx="6565668" cy="655372"/>
          </a:xfrm>
          <a:prstGeom prst="rect">
            <a:avLst/>
          </a:prstGeom>
        </p:spPr>
        <p:txBody>
          <a:bodyPr lIns="0" tIns="0" rIns="0" bIns="0" rtlCol="0" anchor="t">
            <a:spAutoFit/>
          </a:bodyPr>
          <a:lstStyle/>
          <a:p>
            <a:pPr algn="just">
              <a:lnSpc>
                <a:spcPts val="5599"/>
              </a:lnSpc>
            </a:pPr>
            <a:r>
              <a:rPr lang="en-US" sz="3999" b="1" dirty="0" err="1">
                <a:solidFill>
                  <a:schemeClr val="tx2">
                    <a:lumMod val="60000"/>
                    <a:lumOff val="40000"/>
                  </a:schemeClr>
                </a:solidFill>
                <a:latin typeface="Arial Bold"/>
                <a:ea typeface="Arial Bold"/>
                <a:cs typeface="Arial Bold"/>
                <a:sym typeface="Arial Bold"/>
              </a:rPr>
              <a:t>KHÔNG</a:t>
            </a:r>
            <a:r>
              <a:rPr lang="en-US" sz="3999" b="1" dirty="0">
                <a:solidFill>
                  <a:schemeClr val="tx2">
                    <a:lumMod val="60000"/>
                    <a:lumOff val="40000"/>
                  </a:schemeClr>
                </a:solidFill>
                <a:latin typeface="Arial Bold"/>
                <a:ea typeface="Arial Bold"/>
                <a:cs typeface="Arial Bold"/>
                <a:sym typeface="Arial Bold"/>
              </a:rPr>
              <a:t> </a:t>
            </a:r>
            <a:r>
              <a:rPr lang="en-US" sz="3999" b="1" dirty="0" err="1">
                <a:solidFill>
                  <a:schemeClr val="tx2">
                    <a:lumMod val="60000"/>
                    <a:lumOff val="40000"/>
                  </a:schemeClr>
                </a:solidFill>
                <a:latin typeface="Arial Bold"/>
                <a:ea typeface="Arial Bold"/>
                <a:cs typeface="Arial Bold"/>
                <a:sym typeface="Arial Bold"/>
              </a:rPr>
              <a:t>ĐƯỢC</a:t>
            </a:r>
            <a:r>
              <a:rPr lang="en-US" sz="3999" b="1" dirty="0">
                <a:solidFill>
                  <a:schemeClr val="tx2">
                    <a:lumMod val="60000"/>
                    <a:lumOff val="40000"/>
                  </a:schemeClr>
                </a:solidFill>
                <a:latin typeface="Arial Bold"/>
                <a:ea typeface="Arial Bold"/>
                <a:cs typeface="Arial Bold"/>
                <a:sym typeface="Arial Bold"/>
              </a:rPr>
              <a:t> </a:t>
            </a:r>
            <a:r>
              <a:rPr lang="en-US" sz="3999" b="1" dirty="0" err="1">
                <a:solidFill>
                  <a:schemeClr val="tx2">
                    <a:lumMod val="60000"/>
                    <a:lumOff val="40000"/>
                  </a:schemeClr>
                </a:solidFill>
                <a:latin typeface="Arial Bold"/>
                <a:ea typeface="Arial Bold"/>
                <a:cs typeface="Arial Bold"/>
                <a:sym typeface="Arial Bold"/>
              </a:rPr>
              <a:t>BẢO</a:t>
            </a:r>
            <a:r>
              <a:rPr lang="en-US" sz="3999" b="1" dirty="0">
                <a:solidFill>
                  <a:schemeClr val="tx2">
                    <a:lumMod val="60000"/>
                    <a:lumOff val="40000"/>
                  </a:schemeClr>
                </a:solidFill>
                <a:latin typeface="Arial Bold"/>
                <a:ea typeface="Arial Bold"/>
                <a:cs typeface="Arial Bold"/>
                <a:sym typeface="Arial Bold"/>
              </a:rPr>
              <a:t> </a:t>
            </a:r>
            <a:r>
              <a:rPr lang="en-US" sz="3999" b="1" dirty="0" err="1">
                <a:solidFill>
                  <a:schemeClr val="tx2">
                    <a:lumMod val="60000"/>
                    <a:lumOff val="40000"/>
                  </a:schemeClr>
                </a:solidFill>
                <a:latin typeface="Arial Bold"/>
                <a:ea typeface="Arial Bold"/>
                <a:cs typeface="Arial Bold"/>
                <a:sym typeface="Arial Bold"/>
              </a:rPr>
              <a:t>LƯU</a:t>
            </a:r>
            <a:endParaRPr lang="en-US" sz="3999" b="1" dirty="0">
              <a:solidFill>
                <a:schemeClr val="tx2">
                  <a:lumMod val="60000"/>
                  <a:lumOff val="40000"/>
                </a:schemeClr>
              </a:solidFill>
              <a:latin typeface="Arial Bold"/>
              <a:ea typeface="Arial Bold"/>
              <a:cs typeface="Arial Bold"/>
              <a:sym typeface="Arial Bold"/>
            </a:endParaRPr>
          </a:p>
        </p:txBody>
      </p:sp>
      <p:sp>
        <p:nvSpPr>
          <p:cNvPr id="10" name="TextBox 10"/>
          <p:cNvSpPr txBox="1"/>
          <p:nvPr/>
        </p:nvSpPr>
        <p:spPr>
          <a:xfrm>
            <a:off x="439790" y="4696437"/>
            <a:ext cx="16780581" cy="4387850"/>
          </a:xfrm>
          <a:prstGeom prst="rect">
            <a:avLst/>
          </a:prstGeom>
        </p:spPr>
        <p:txBody>
          <a:bodyPr lIns="0" tIns="0" rIns="0" bIns="0" rtlCol="0" anchor="t">
            <a:spAutoFit/>
          </a:bodyPr>
          <a:lstStyle/>
          <a:p>
            <a:pPr marL="755651" lvl="1" indent="-377825" algn="just">
              <a:lnSpc>
                <a:spcPts val="4900"/>
              </a:lnSpc>
              <a:buFont typeface="Arial"/>
              <a:buChar char="•"/>
            </a:pPr>
            <a:r>
              <a:rPr lang="en-US" sz="3500" b="1" dirty="0" err="1">
                <a:solidFill>
                  <a:srgbClr val="234BA1"/>
                </a:solidFill>
                <a:latin typeface="Arial Bold"/>
                <a:ea typeface="Arial Bold"/>
                <a:cs typeface="Arial Bold"/>
                <a:sym typeface="Arial Bold"/>
              </a:rPr>
              <a:t>Hết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hạn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hưởng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TCTN</a:t>
            </a:r>
            <a:endParaRPr lang="en-US" sz="3500" b="1" dirty="0">
              <a:solidFill>
                <a:srgbClr val="234BA1"/>
              </a:solidFill>
              <a:latin typeface="Arial Bold"/>
              <a:ea typeface="Arial Bold"/>
              <a:cs typeface="Arial Bold"/>
              <a:sym typeface="Arial Bold"/>
            </a:endParaRPr>
          </a:p>
          <a:p>
            <a:pPr marL="755651" lvl="1" indent="-377825" algn="just">
              <a:lnSpc>
                <a:spcPts val="4900"/>
              </a:lnSpc>
              <a:buFont typeface="Arial"/>
              <a:buChar char="•"/>
            </a:pPr>
            <a:r>
              <a:rPr lang="en-US" sz="3500" b="1" dirty="0" err="1">
                <a:solidFill>
                  <a:srgbClr val="234BA1"/>
                </a:solidFill>
                <a:latin typeface="Arial Bold"/>
                <a:ea typeface="Arial Bold"/>
                <a:cs typeface="Arial Bold"/>
                <a:sym typeface="Arial Bold"/>
              </a:rPr>
              <a:t>Hưởng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lương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hưu</a:t>
            </a:r>
            <a:endParaRPr lang="en-US" sz="3500" b="1" dirty="0">
              <a:solidFill>
                <a:srgbClr val="234BA1"/>
              </a:solidFill>
              <a:latin typeface="Arial Bold"/>
              <a:ea typeface="Arial Bold"/>
              <a:cs typeface="Arial Bold"/>
              <a:sym typeface="Arial Bold"/>
            </a:endParaRPr>
          </a:p>
          <a:p>
            <a:pPr marL="755651" lvl="1" indent="-377825" algn="just">
              <a:lnSpc>
                <a:spcPts val="4900"/>
              </a:lnSpc>
              <a:buFont typeface="Arial"/>
              <a:buChar char="•"/>
            </a:pPr>
            <a:r>
              <a:rPr lang="en-US" sz="3500" b="1" dirty="0">
                <a:solidFill>
                  <a:srgbClr val="234BA1"/>
                </a:solidFill>
                <a:latin typeface="Arial Bold"/>
                <a:ea typeface="Arial Bold"/>
                <a:cs typeface="Arial Bold"/>
                <a:sym typeface="Arial Bold"/>
              </a:rPr>
              <a:t>Sau 02 </a:t>
            </a:r>
            <a:r>
              <a:rPr lang="en-US" sz="3500" b="1" dirty="0" err="1">
                <a:solidFill>
                  <a:srgbClr val="234BA1"/>
                </a:solidFill>
                <a:latin typeface="Arial Bold"/>
                <a:ea typeface="Arial Bold"/>
                <a:cs typeface="Arial Bold"/>
                <a:sym typeface="Arial Bold"/>
              </a:rPr>
              <a:t>lần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từ</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chối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làm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lý</a:t>
            </a:r>
            <a:r>
              <a:rPr lang="en-US" sz="3500" b="1" dirty="0">
                <a:solidFill>
                  <a:srgbClr val="234BA1"/>
                </a:solidFill>
                <a:latin typeface="Arial Bold"/>
                <a:ea typeface="Arial Bold"/>
                <a:cs typeface="Arial Bold"/>
                <a:sym typeface="Arial Bold"/>
              </a:rPr>
              <a:t> do </a:t>
            </a:r>
            <a:r>
              <a:rPr lang="en-US" sz="3500" b="1" dirty="0" err="1">
                <a:solidFill>
                  <a:srgbClr val="234BA1"/>
                </a:solidFill>
                <a:latin typeface="Arial Bold"/>
                <a:ea typeface="Arial Bold"/>
                <a:cs typeface="Arial Bold"/>
                <a:sym typeface="Arial Bold"/>
              </a:rPr>
              <a:t>không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chính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đáng</a:t>
            </a:r>
            <a:endParaRPr lang="en-US" sz="3500" b="1" dirty="0">
              <a:solidFill>
                <a:srgbClr val="234BA1"/>
              </a:solidFill>
              <a:latin typeface="Arial Bold"/>
              <a:ea typeface="Arial Bold"/>
              <a:cs typeface="Arial Bold"/>
              <a:sym typeface="Arial Bold"/>
            </a:endParaRPr>
          </a:p>
          <a:p>
            <a:pPr marL="755651" lvl="1" indent="-377825" algn="just">
              <a:lnSpc>
                <a:spcPts val="4900"/>
              </a:lnSpc>
              <a:buFont typeface="Arial"/>
              <a:buChar char="•"/>
            </a:pPr>
            <a:r>
              <a:rPr lang="en-US" sz="3500" b="1" dirty="0">
                <a:solidFill>
                  <a:srgbClr val="234BA1"/>
                </a:solidFill>
                <a:latin typeface="Arial Bold"/>
                <a:ea typeface="Arial Bold"/>
                <a:cs typeface="Arial Bold"/>
                <a:sym typeface="Arial Bold"/>
              </a:rPr>
              <a:t>03 </a:t>
            </a:r>
            <a:r>
              <a:rPr lang="en-US" sz="3500" b="1" dirty="0" err="1">
                <a:solidFill>
                  <a:srgbClr val="234BA1"/>
                </a:solidFill>
                <a:latin typeface="Arial Bold"/>
                <a:ea typeface="Arial Bold"/>
                <a:cs typeface="Arial Bold"/>
                <a:sym typeface="Arial Bold"/>
              </a:rPr>
              <a:t>tháng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liên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tục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TBTKVL</a:t>
            </a:r>
            <a:endParaRPr lang="en-US" sz="3500" b="1" dirty="0">
              <a:solidFill>
                <a:srgbClr val="234BA1"/>
              </a:solidFill>
              <a:latin typeface="Arial Bold"/>
              <a:ea typeface="Arial Bold"/>
              <a:cs typeface="Arial Bold"/>
              <a:sym typeface="Arial Bold"/>
            </a:endParaRPr>
          </a:p>
          <a:p>
            <a:pPr marL="755651" lvl="1" indent="-377825" algn="just">
              <a:lnSpc>
                <a:spcPts val="4900"/>
              </a:lnSpc>
              <a:buFont typeface="Arial"/>
              <a:buChar char="•"/>
            </a:pPr>
            <a:r>
              <a:rPr lang="en-US" sz="3500" b="1" dirty="0">
                <a:solidFill>
                  <a:srgbClr val="234BA1"/>
                </a:solidFill>
                <a:latin typeface="Arial Bold"/>
                <a:ea typeface="Arial Bold"/>
                <a:cs typeface="Arial Bold"/>
                <a:sym typeface="Arial Bold"/>
              </a:rPr>
              <a:t> Ra </a:t>
            </a:r>
            <a:r>
              <a:rPr lang="en-US" sz="3500" b="1" dirty="0" err="1">
                <a:solidFill>
                  <a:srgbClr val="234BA1"/>
                </a:solidFill>
                <a:latin typeface="Arial Bold"/>
                <a:ea typeface="Arial Bold"/>
                <a:cs typeface="Arial Bold"/>
                <a:sym typeface="Arial Bold"/>
              </a:rPr>
              <a:t>nước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ngoài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định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cư</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làm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hạn</a:t>
            </a:r>
            <a:r>
              <a:rPr lang="en-US" sz="3500" b="1" dirty="0">
                <a:solidFill>
                  <a:srgbClr val="234BA1"/>
                </a:solidFill>
                <a:latin typeface="Arial Bold"/>
                <a:ea typeface="Arial Bold"/>
                <a:cs typeface="Arial Bold"/>
                <a:sym typeface="Arial Bold"/>
              </a:rPr>
              <a:t> ở </a:t>
            </a:r>
            <a:r>
              <a:rPr lang="en-US" sz="3500" b="1" dirty="0" err="1">
                <a:solidFill>
                  <a:srgbClr val="234BA1"/>
                </a:solidFill>
                <a:latin typeface="Arial Bold"/>
                <a:ea typeface="Arial Bold"/>
                <a:cs typeface="Arial Bold"/>
                <a:sym typeface="Arial Bold"/>
              </a:rPr>
              <a:t>nước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ngoài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HĐ</a:t>
            </a:r>
            <a:endParaRPr lang="en-US" sz="3500" b="1" dirty="0">
              <a:solidFill>
                <a:srgbClr val="234BA1"/>
              </a:solidFill>
              <a:latin typeface="Arial Bold"/>
              <a:ea typeface="Arial Bold"/>
              <a:cs typeface="Arial Bold"/>
              <a:sym typeface="Arial Bold"/>
            </a:endParaRPr>
          </a:p>
          <a:p>
            <a:pPr marL="755651" lvl="1" indent="-377825" algn="just">
              <a:lnSpc>
                <a:spcPts val="4900"/>
              </a:lnSpc>
              <a:buFont typeface="Arial"/>
              <a:buChar char="•"/>
            </a:pPr>
            <a:r>
              <a:rPr lang="en-US" sz="3500" b="1" dirty="0" err="1">
                <a:solidFill>
                  <a:srgbClr val="234BA1"/>
                </a:solidFill>
                <a:latin typeface="Arial Bold"/>
                <a:ea typeface="Arial Bold"/>
                <a:cs typeface="Arial Bold"/>
                <a:sym typeface="Arial Bold"/>
              </a:rPr>
              <a:t>Bị</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xử</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phạt</a:t>
            </a:r>
            <a:r>
              <a:rPr lang="en-US" sz="3500" b="1" dirty="0">
                <a:solidFill>
                  <a:srgbClr val="234BA1"/>
                </a:solidFill>
                <a:latin typeface="Arial Bold"/>
                <a:ea typeface="Arial Bold"/>
                <a:cs typeface="Arial Bold"/>
                <a:sym typeface="Arial Bold"/>
              </a:rPr>
              <a:t> vi </a:t>
            </a:r>
            <a:r>
              <a:rPr lang="en-US" sz="3500" b="1" dirty="0" err="1">
                <a:solidFill>
                  <a:srgbClr val="234BA1"/>
                </a:solidFill>
                <a:latin typeface="Arial Bold"/>
                <a:ea typeface="Arial Bold"/>
                <a:cs typeface="Arial Bold"/>
                <a:sym typeface="Arial Bold"/>
              </a:rPr>
              <a:t>phạm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hành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chính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pháp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luật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BHTN</a:t>
            </a:r>
            <a:endParaRPr lang="en-US" sz="3500" b="1" dirty="0">
              <a:solidFill>
                <a:srgbClr val="234BA1"/>
              </a:solidFill>
              <a:latin typeface="Arial Bold"/>
              <a:ea typeface="Arial Bold"/>
              <a:cs typeface="Arial Bold"/>
              <a:sym typeface="Arial Bold"/>
            </a:endParaRPr>
          </a:p>
          <a:p>
            <a:pPr marL="755651" lvl="1" indent="-377825" algn="just">
              <a:lnSpc>
                <a:spcPts val="4900"/>
              </a:lnSpc>
              <a:buFont typeface="Arial"/>
              <a:buChar char="•"/>
            </a:pPr>
            <a:r>
              <a:rPr lang="en-US" sz="3500" b="1" dirty="0" err="1">
                <a:solidFill>
                  <a:srgbClr val="234BA1"/>
                </a:solidFill>
                <a:latin typeface="Arial Bold"/>
                <a:ea typeface="Arial Bold"/>
                <a:cs typeface="Arial Bold"/>
                <a:sym typeface="Arial Bold"/>
              </a:rPr>
              <a:t>Bị</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chết</a:t>
            </a:r>
            <a:endParaRPr lang="en-US" sz="3500" b="1" dirty="0">
              <a:solidFill>
                <a:srgbClr val="234BA1"/>
              </a:solidFill>
              <a:latin typeface="Arial Bold"/>
              <a:ea typeface="Arial Bold"/>
              <a:cs typeface="Arial Bold"/>
              <a:sym typeface="Arial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GIẤY TỜ XÁC NHẬN </a:t>
            </a:r>
          </a:p>
          <a:p>
            <a:pPr marL="0" lvl="0" indent="0" algn="ctr">
              <a:lnSpc>
                <a:spcPts val="5880"/>
              </a:lnSpc>
              <a:spcBef>
                <a:spcPct val="0"/>
              </a:spcBef>
            </a:pPr>
            <a:r>
              <a:rPr lang="en-US" sz="5069" b="1">
                <a:solidFill>
                  <a:srgbClr val="1836B2"/>
                </a:solidFill>
                <a:latin typeface="Arial Bold"/>
                <a:ea typeface="Arial Bold"/>
                <a:cs typeface="Arial Bold"/>
                <a:sym typeface="Arial Bold"/>
              </a:rPr>
              <a:t>VỀ VIỆC CHẤM DỨT HĐLĐ/ HĐLV</a:t>
            </a:r>
          </a:p>
        </p:txBody>
      </p:sp>
      <p:sp>
        <p:nvSpPr>
          <p:cNvPr id="8" name="TextBox 8"/>
          <p:cNvSpPr txBox="1"/>
          <p:nvPr/>
        </p:nvSpPr>
        <p:spPr>
          <a:xfrm>
            <a:off x="4342184" y="2928513"/>
            <a:ext cx="10315142" cy="673100"/>
          </a:xfrm>
          <a:prstGeom prst="rect">
            <a:avLst/>
          </a:prstGeom>
        </p:spPr>
        <p:txBody>
          <a:bodyPr lIns="0" tIns="0" rIns="0" bIns="0" rtlCol="0" anchor="t">
            <a:spAutoFit/>
          </a:bodyPr>
          <a:lstStyle/>
          <a:p>
            <a:pPr algn="just">
              <a:lnSpc>
                <a:spcPts val="4900"/>
              </a:lnSpc>
            </a:pPr>
            <a:r>
              <a:rPr lang="en-US" sz="3500" b="1" i="1">
                <a:solidFill>
                  <a:srgbClr val="FF3131"/>
                </a:solidFill>
                <a:latin typeface="Arial Bold Italics"/>
                <a:ea typeface="Arial Bold Italics"/>
                <a:cs typeface="Arial Bold Italics"/>
                <a:sym typeface="Arial Bold Italics"/>
              </a:rPr>
              <a:t>(Trích Khoản 6 Điều 1 Nghị định 61/2020/NĐ-CP)</a:t>
            </a:r>
          </a:p>
        </p:txBody>
      </p:sp>
      <p:sp>
        <p:nvSpPr>
          <p:cNvPr id="9" name="TextBox 9"/>
          <p:cNvSpPr txBox="1"/>
          <p:nvPr/>
        </p:nvSpPr>
        <p:spPr>
          <a:xfrm>
            <a:off x="753709" y="3458738"/>
            <a:ext cx="16780581" cy="6864350"/>
          </a:xfrm>
          <a:prstGeom prst="rect">
            <a:avLst/>
          </a:prstGeom>
        </p:spPr>
        <p:txBody>
          <a:bodyPr lIns="0" tIns="0" rIns="0" bIns="0" rtlCol="0" anchor="t">
            <a:spAutoFit/>
          </a:bodyPr>
          <a:lstStyle/>
          <a:p>
            <a:pPr algn="just">
              <a:lnSpc>
                <a:spcPts val="4900"/>
              </a:lnSpc>
            </a:pPr>
            <a:r>
              <a:rPr lang="en-US" sz="3500" b="1" dirty="0">
                <a:solidFill>
                  <a:srgbClr val="234BA1"/>
                </a:solidFill>
                <a:latin typeface="Arial Bold"/>
                <a:ea typeface="Arial Bold"/>
                <a:cs typeface="Arial Bold"/>
                <a:sym typeface="Arial Bold"/>
              </a:rPr>
              <a:t>a)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đồng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hoặc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đồng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làm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đã</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hết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hạn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hoặc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đã</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hoàn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thành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đồng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a:t>
            </a:r>
          </a:p>
          <a:p>
            <a:pPr algn="just">
              <a:lnSpc>
                <a:spcPts val="4900"/>
              </a:lnSpc>
            </a:pPr>
            <a:r>
              <a:rPr lang="en-US" sz="3500" b="1" dirty="0">
                <a:solidFill>
                  <a:srgbClr val="234BA1"/>
                </a:solidFill>
                <a:latin typeface="Arial Bold"/>
                <a:ea typeface="Arial Bold"/>
                <a:cs typeface="Arial Bold"/>
                <a:sym typeface="Arial Bold"/>
              </a:rPr>
              <a:t>b) </a:t>
            </a:r>
            <a:r>
              <a:rPr lang="en-US" sz="3500" b="1" dirty="0" err="1">
                <a:solidFill>
                  <a:srgbClr val="234BA1"/>
                </a:solidFill>
                <a:latin typeface="Arial Bold"/>
                <a:ea typeface="Arial Bold"/>
                <a:cs typeface="Arial Bold"/>
                <a:sym typeface="Arial Bold"/>
              </a:rPr>
              <a:t>Quyết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định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thôi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a:t>
            </a:r>
          </a:p>
          <a:p>
            <a:pPr algn="just">
              <a:lnSpc>
                <a:spcPts val="4900"/>
              </a:lnSpc>
            </a:pPr>
            <a:r>
              <a:rPr lang="en-US" sz="3500" b="1" dirty="0">
                <a:solidFill>
                  <a:srgbClr val="234BA1"/>
                </a:solidFill>
                <a:latin typeface="Arial Bold"/>
                <a:ea typeface="Arial Bold"/>
                <a:cs typeface="Arial Bold"/>
                <a:sym typeface="Arial Bold"/>
              </a:rPr>
              <a:t>c) </a:t>
            </a:r>
            <a:r>
              <a:rPr lang="en-US" sz="3500" b="1" dirty="0" err="1">
                <a:solidFill>
                  <a:srgbClr val="234BA1"/>
                </a:solidFill>
                <a:latin typeface="Arial Bold"/>
                <a:ea typeface="Arial Bold"/>
                <a:cs typeface="Arial Bold"/>
                <a:sym typeface="Arial Bold"/>
              </a:rPr>
              <a:t>Quyết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định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thải</a:t>
            </a:r>
            <a:r>
              <a:rPr lang="en-US" sz="3500" b="1" dirty="0">
                <a:solidFill>
                  <a:srgbClr val="234BA1"/>
                </a:solidFill>
                <a:latin typeface="Arial Bold"/>
                <a:ea typeface="Arial Bold"/>
                <a:cs typeface="Arial Bold"/>
                <a:sym typeface="Arial Bold"/>
              </a:rPr>
              <a:t>;</a:t>
            </a:r>
          </a:p>
          <a:p>
            <a:pPr algn="just">
              <a:lnSpc>
                <a:spcPts val="4900"/>
              </a:lnSpc>
            </a:pPr>
            <a:r>
              <a:rPr lang="en-US" sz="3500" b="1" dirty="0">
                <a:solidFill>
                  <a:srgbClr val="234BA1"/>
                </a:solidFill>
                <a:latin typeface="Arial Bold"/>
                <a:ea typeface="Arial Bold"/>
                <a:cs typeface="Arial Bold"/>
                <a:sym typeface="Arial Bold"/>
              </a:rPr>
              <a:t>d) </a:t>
            </a:r>
            <a:r>
              <a:rPr lang="en-US" sz="3500" b="1" dirty="0" err="1">
                <a:solidFill>
                  <a:srgbClr val="234BA1"/>
                </a:solidFill>
                <a:latin typeface="Arial Bold"/>
                <a:ea typeface="Arial Bold"/>
                <a:cs typeface="Arial Bold"/>
                <a:sym typeface="Arial Bold"/>
              </a:rPr>
              <a:t>Quyết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định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kỷ</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luật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buộc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thôi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a:t>
            </a:r>
          </a:p>
          <a:p>
            <a:pPr algn="just">
              <a:lnSpc>
                <a:spcPts val="4900"/>
              </a:lnSpc>
            </a:pPr>
            <a:r>
              <a:rPr lang="en-US" sz="3500" b="1" dirty="0">
                <a:solidFill>
                  <a:srgbClr val="234BA1"/>
                </a:solidFill>
                <a:latin typeface="Arial Bold"/>
                <a:ea typeface="Arial Bold"/>
                <a:cs typeface="Arial Bold"/>
                <a:sym typeface="Arial Bold"/>
              </a:rPr>
              <a:t>đ) Thông </a:t>
            </a:r>
            <a:r>
              <a:rPr lang="en-US" sz="3500" b="1" dirty="0" err="1">
                <a:solidFill>
                  <a:srgbClr val="234BA1"/>
                </a:solidFill>
                <a:latin typeface="Arial Bold"/>
                <a:ea typeface="Arial Bold"/>
                <a:cs typeface="Arial Bold"/>
                <a:sym typeface="Arial Bold"/>
              </a:rPr>
              <a:t>báo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hoặc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thỏa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thuận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chấm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dứt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đồng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hoặc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đồng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làm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a:t>
            </a:r>
          </a:p>
          <a:p>
            <a:pPr algn="just">
              <a:lnSpc>
                <a:spcPts val="4900"/>
              </a:lnSpc>
            </a:pPr>
            <a:r>
              <a:rPr lang="en-US" sz="3500" b="1" dirty="0">
                <a:solidFill>
                  <a:srgbClr val="234BA1"/>
                </a:solidFill>
                <a:latin typeface="Arial Bold"/>
                <a:ea typeface="Arial Bold"/>
                <a:cs typeface="Arial Bold"/>
                <a:sym typeface="Arial Bold"/>
              </a:rPr>
              <a:t>e) </a:t>
            </a:r>
            <a:r>
              <a:rPr lang="en-US" sz="3500" b="1" dirty="0" err="1">
                <a:solidFill>
                  <a:srgbClr val="234BA1"/>
                </a:solidFill>
                <a:latin typeface="Arial Bold"/>
                <a:ea typeface="Arial Bold"/>
                <a:cs typeface="Arial Bold"/>
                <a:sym typeface="Arial Bold"/>
              </a:rPr>
              <a:t>Xác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nhận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của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sử</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dụng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trong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nội</a:t>
            </a:r>
            <a:r>
              <a:rPr lang="en-US" sz="3500" b="1" dirty="0">
                <a:solidFill>
                  <a:srgbClr val="234BA1"/>
                </a:solidFill>
                <a:latin typeface="Arial Bold"/>
                <a:ea typeface="Arial Bold"/>
                <a:cs typeface="Arial Bold"/>
                <a:sym typeface="Arial Bold"/>
              </a:rPr>
              <a:t> dung </a:t>
            </a:r>
            <a:r>
              <a:rPr lang="en-US" sz="3500" b="1" dirty="0" err="1">
                <a:solidFill>
                  <a:srgbClr val="234BA1"/>
                </a:solidFill>
                <a:latin typeface="Arial Bold"/>
                <a:ea typeface="Arial Bold"/>
                <a:cs typeface="Arial Bold"/>
                <a:sym typeface="Arial Bold"/>
              </a:rPr>
              <a:t>cụ</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thể</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về</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thông</a:t>
            </a:r>
            <a:r>
              <a:rPr lang="en-US" sz="3500" b="1" dirty="0">
                <a:solidFill>
                  <a:srgbClr val="234BA1"/>
                </a:solidFill>
                <a:latin typeface="Arial Bold"/>
                <a:ea typeface="Arial Bold"/>
                <a:cs typeface="Arial Bold"/>
                <a:sym typeface="Arial Bold"/>
              </a:rPr>
              <a:t> tin </a:t>
            </a:r>
            <a:r>
              <a:rPr lang="en-US" sz="3500" b="1" dirty="0" err="1">
                <a:solidFill>
                  <a:srgbClr val="234BA1"/>
                </a:solidFill>
                <a:latin typeface="Arial Bold"/>
                <a:ea typeface="Arial Bold"/>
                <a:cs typeface="Arial Bold"/>
                <a:sym typeface="Arial Bold"/>
              </a:rPr>
              <a:t>của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loại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đồng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đã</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ký</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lý</a:t>
            </a:r>
            <a:r>
              <a:rPr lang="en-US" sz="3500" b="1" dirty="0">
                <a:solidFill>
                  <a:srgbClr val="234BA1"/>
                </a:solidFill>
                <a:latin typeface="Arial Bold"/>
                <a:ea typeface="Arial Bold"/>
                <a:cs typeface="Arial Bold"/>
                <a:sym typeface="Arial Bold"/>
              </a:rPr>
              <a:t> do, </a:t>
            </a:r>
            <a:r>
              <a:rPr lang="en-US" sz="3500" b="1" dirty="0" err="1">
                <a:solidFill>
                  <a:srgbClr val="234BA1"/>
                </a:solidFill>
                <a:latin typeface="Arial Bold"/>
                <a:ea typeface="Arial Bold"/>
                <a:cs typeface="Arial Bold"/>
                <a:sym typeface="Arial Bold"/>
              </a:rPr>
              <a:t>thời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điểm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chấm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dứt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đồng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đối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với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a:t>
            </a:r>
          </a:p>
          <a:p>
            <a:pPr algn="just">
              <a:lnSpc>
                <a:spcPts val="4900"/>
              </a:lnSpc>
            </a:pPr>
            <a:endParaRPr lang="en-US" sz="3500" b="1" dirty="0">
              <a:solidFill>
                <a:srgbClr val="234BA1"/>
              </a:solidFill>
              <a:latin typeface="Arial Bold"/>
              <a:ea typeface="Arial Bold"/>
              <a:cs typeface="Arial Bold"/>
              <a:sym typeface="Arial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GIẤY TỜ XÁC NHẬN </a:t>
            </a:r>
          </a:p>
          <a:p>
            <a:pPr marL="0" lvl="0" indent="0" algn="ctr">
              <a:lnSpc>
                <a:spcPts val="5880"/>
              </a:lnSpc>
              <a:spcBef>
                <a:spcPct val="0"/>
              </a:spcBef>
            </a:pPr>
            <a:r>
              <a:rPr lang="en-US" sz="5069" b="1">
                <a:solidFill>
                  <a:srgbClr val="1836B2"/>
                </a:solidFill>
                <a:latin typeface="Arial Bold"/>
                <a:ea typeface="Arial Bold"/>
                <a:cs typeface="Arial Bold"/>
                <a:sym typeface="Arial Bold"/>
              </a:rPr>
              <a:t>VỀ VIỆC CHẤM DỨT HĐLĐ/ HĐLV</a:t>
            </a:r>
          </a:p>
        </p:txBody>
      </p:sp>
      <p:sp>
        <p:nvSpPr>
          <p:cNvPr id="8" name="TextBox 8"/>
          <p:cNvSpPr txBox="1"/>
          <p:nvPr/>
        </p:nvSpPr>
        <p:spPr>
          <a:xfrm>
            <a:off x="4342184" y="2928513"/>
            <a:ext cx="10315142" cy="673100"/>
          </a:xfrm>
          <a:prstGeom prst="rect">
            <a:avLst/>
          </a:prstGeom>
        </p:spPr>
        <p:txBody>
          <a:bodyPr lIns="0" tIns="0" rIns="0" bIns="0" rtlCol="0" anchor="t">
            <a:spAutoFit/>
          </a:bodyPr>
          <a:lstStyle/>
          <a:p>
            <a:pPr algn="just">
              <a:lnSpc>
                <a:spcPts val="4900"/>
              </a:lnSpc>
            </a:pPr>
            <a:r>
              <a:rPr lang="en-US" sz="3500" b="1" i="1">
                <a:solidFill>
                  <a:srgbClr val="FF3131"/>
                </a:solidFill>
                <a:latin typeface="Arial Bold Italics"/>
                <a:ea typeface="Arial Bold Italics"/>
                <a:cs typeface="Arial Bold Italics"/>
                <a:sym typeface="Arial Bold Italics"/>
              </a:rPr>
              <a:t>(Trích Khoản 6 Điều 1 Nghị định 61/2020/NĐ-CP)</a:t>
            </a:r>
          </a:p>
        </p:txBody>
      </p:sp>
      <p:sp>
        <p:nvSpPr>
          <p:cNvPr id="9" name="TextBox 9"/>
          <p:cNvSpPr txBox="1"/>
          <p:nvPr/>
        </p:nvSpPr>
        <p:spPr>
          <a:xfrm>
            <a:off x="753709" y="3458738"/>
            <a:ext cx="16780581" cy="5600444"/>
          </a:xfrm>
          <a:prstGeom prst="rect">
            <a:avLst/>
          </a:prstGeom>
        </p:spPr>
        <p:txBody>
          <a:bodyPr lIns="0" tIns="0" rIns="0" bIns="0" rtlCol="0" anchor="t">
            <a:spAutoFit/>
          </a:bodyPr>
          <a:lstStyle/>
          <a:p>
            <a:pPr algn="just">
              <a:lnSpc>
                <a:spcPts val="4900"/>
              </a:lnSpc>
            </a:pPr>
            <a:r>
              <a:rPr lang="en-US" sz="3500" b="1" dirty="0">
                <a:solidFill>
                  <a:srgbClr val="234BA1"/>
                </a:solidFill>
                <a:latin typeface="Arial Bold"/>
                <a:ea typeface="Arial Bold"/>
                <a:cs typeface="Arial Bold"/>
                <a:sym typeface="Arial Bold"/>
              </a:rPr>
              <a:t>g) </a:t>
            </a:r>
            <a:r>
              <a:rPr lang="en-US" sz="3500" b="1" dirty="0" err="1">
                <a:solidFill>
                  <a:srgbClr val="234BA1"/>
                </a:solidFill>
                <a:latin typeface="Arial Bold"/>
                <a:ea typeface="Arial Bold"/>
                <a:cs typeface="Arial Bold"/>
                <a:sym typeface="Arial Bold"/>
              </a:rPr>
              <a:t>Xác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nhận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của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cơ</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quan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nhà</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nước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thẩm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quyền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về</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doanh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nghiệp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hoặc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tác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xã</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giải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thể</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phá</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sản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hoặc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quyết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định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bãi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nhiệm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miễn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nhiệm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cách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chức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đối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với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các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chức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danh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được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bổ</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nhiệm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trong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trường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là</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quản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lý</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doanh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nghiệp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quản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lý</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tác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xã</a:t>
            </a:r>
            <a:r>
              <a:rPr lang="en-US" sz="3500" b="1" dirty="0">
                <a:solidFill>
                  <a:srgbClr val="234BA1"/>
                </a:solidFill>
                <a:latin typeface="Arial Bold"/>
                <a:ea typeface="Arial Bold"/>
                <a:cs typeface="Arial Bold"/>
                <a:sym typeface="Arial Bold"/>
              </a:rPr>
              <a:t>;</a:t>
            </a:r>
          </a:p>
          <a:p>
            <a:pPr algn="just">
              <a:lnSpc>
                <a:spcPts val="4900"/>
              </a:lnSpc>
            </a:pPr>
            <a:endParaRPr lang="en-US" sz="3500" b="1" dirty="0">
              <a:solidFill>
                <a:srgbClr val="234BA1"/>
              </a:solidFill>
              <a:latin typeface="Arial Bold"/>
              <a:ea typeface="Arial Bold"/>
              <a:cs typeface="Arial Bold"/>
              <a:sym typeface="Arial Bold"/>
            </a:endParaRPr>
          </a:p>
          <a:p>
            <a:pPr algn="just">
              <a:lnSpc>
                <a:spcPts val="4900"/>
              </a:lnSpc>
            </a:pPr>
            <a:r>
              <a:rPr lang="en-US" sz="3500" b="1" dirty="0">
                <a:solidFill>
                  <a:srgbClr val="234BA1"/>
                </a:solidFill>
                <a:latin typeface="Arial Bold"/>
                <a:ea typeface="Arial Bold"/>
                <a:cs typeface="Arial Bold"/>
                <a:sym typeface="Arial Bold"/>
              </a:rPr>
              <a:t>h) </a:t>
            </a:r>
            <a:r>
              <a:rPr lang="en-US" sz="3500" b="1" dirty="0" err="1">
                <a:solidFill>
                  <a:srgbClr val="234BA1"/>
                </a:solidFill>
                <a:latin typeface="Arial Bold"/>
                <a:ea typeface="Arial Bold"/>
                <a:cs typeface="Arial Bold"/>
                <a:sym typeface="Arial Bold"/>
              </a:rPr>
              <a:t>Trường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các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giấy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tờ</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xác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nhận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về</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việc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chấm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dứt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đồng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do </a:t>
            </a:r>
            <a:r>
              <a:rPr lang="en-US" sz="3500" b="1" dirty="0" err="1">
                <a:solidFill>
                  <a:srgbClr val="234BA1"/>
                </a:solidFill>
                <a:latin typeface="Arial Bold"/>
                <a:ea typeface="Arial Bold"/>
                <a:cs typeface="Arial Bold"/>
                <a:sym typeface="Arial Bold"/>
              </a:rPr>
              <a:t>đơn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vị</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sử</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dụng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đại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diện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pháp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luật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và</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được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đại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diện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pháp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luật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ủy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quyền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thì</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thực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hiện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trình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sau</a:t>
            </a:r>
            <a:r>
              <a:rPr lang="en-US" sz="3500" b="1" dirty="0">
                <a:solidFill>
                  <a:srgbClr val="234BA1"/>
                </a:solidFill>
                <a:latin typeface="Arial Bold"/>
                <a:ea typeface="Arial Bold"/>
                <a:cs typeface="Arial Bold"/>
                <a:sym typeface="Arial Bold"/>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GIẤY TỜ XÁC NHẬN </a:t>
            </a:r>
          </a:p>
          <a:p>
            <a:pPr marL="0" lvl="0" indent="0" algn="ctr">
              <a:lnSpc>
                <a:spcPts val="5880"/>
              </a:lnSpc>
              <a:spcBef>
                <a:spcPct val="0"/>
              </a:spcBef>
            </a:pPr>
            <a:r>
              <a:rPr lang="en-US" sz="5069" b="1">
                <a:solidFill>
                  <a:srgbClr val="1836B2"/>
                </a:solidFill>
                <a:latin typeface="Arial Bold"/>
                <a:ea typeface="Arial Bold"/>
                <a:cs typeface="Arial Bold"/>
                <a:sym typeface="Arial Bold"/>
              </a:rPr>
              <a:t>VỀ VIỆC CHẤM DỨT HĐLĐ/ HĐLV</a:t>
            </a:r>
          </a:p>
        </p:txBody>
      </p:sp>
      <p:sp>
        <p:nvSpPr>
          <p:cNvPr id="8" name="TextBox 8"/>
          <p:cNvSpPr txBox="1"/>
          <p:nvPr/>
        </p:nvSpPr>
        <p:spPr>
          <a:xfrm>
            <a:off x="4342184" y="2928513"/>
            <a:ext cx="10315142" cy="673100"/>
          </a:xfrm>
          <a:prstGeom prst="rect">
            <a:avLst/>
          </a:prstGeom>
        </p:spPr>
        <p:txBody>
          <a:bodyPr lIns="0" tIns="0" rIns="0" bIns="0" rtlCol="0" anchor="t">
            <a:spAutoFit/>
          </a:bodyPr>
          <a:lstStyle/>
          <a:p>
            <a:pPr algn="just">
              <a:lnSpc>
                <a:spcPts val="4900"/>
              </a:lnSpc>
            </a:pPr>
            <a:r>
              <a:rPr lang="en-US" sz="3500" b="1" i="1">
                <a:solidFill>
                  <a:srgbClr val="FF3131"/>
                </a:solidFill>
                <a:latin typeface="Arial Bold Italics"/>
                <a:ea typeface="Arial Bold Italics"/>
                <a:cs typeface="Arial Bold Italics"/>
                <a:sym typeface="Arial Bold Italics"/>
              </a:rPr>
              <a:t>(Trích Khoản 6 Điều 1 Nghị định 61/2020/NĐ-CP)</a:t>
            </a:r>
          </a:p>
        </p:txBody>
      </p:sp>
      <p:sp>
        <p:nvSpPr>
          <p:cNvPr id="9" name="TextBox 9"/>
          <p:cNvSpPr txBox="1"/>
          <p:nvPr/>
        </p:nvSpPr>
        <p:spPr>
          <a:xfrm>
            <a:off x="753709" y="3458738"/>
            <a:ext cx="16780581" cy="5626100"/>
          </a:xfrm>
          <a:prstGeom prst="rect">
            <a:avLst/>
          </a:prstGeom>
        </p:spPr>
        <p:txBody>
          <a:bodyPr lIns="0" tIns="0" rIns="0" bIns="0" rtlCol="0" anchor="t">
            <a:spAutoFit/>
          </a:bodyPr>
          <a:lstStyle/>
          <a:p>
            <a:pPr algn="just">
              <a:lnSpc>
                <a:spcPts val="4900"/>
              </a:lnSpc>
            </a:pPr>
            <a:r>
              <a:rPr lang="en-US" sz="3500" b="1" dirty="0">
                <a:solidFill>
                  <a:srgbClr val="234BA1"/>
                </a:solidFill>
                <a:latin typeface="Arial Bold"/>
                <a:ea typeface="Arial Bold"/>
                <a:cs typeface="Arial Bold"/>
                <a:sym typeface="Arial Bold"/>
              </a:rPr>
              <a:t> - </a:t>
            </a:r>
            <a:r>
              <a:rPr lang="en-US" sz="3500" b="1" dirty="0" err="1">
                <a:solidFill>
                  <a:srgbClr val="234BA1"/>
                </a:solidFill>
                <a:latin typeface="Arial Bold"/>
                <a:ea typeface="Arial Bold"/>
                <a:cs typeface="Arial Bold"/>
                <a:sym typeface="Arial Bold"/>
              </a:rPr>
              <a:t>Sở</a:t>
            </a:r>
            <a:r>
              <a:rPr lang="en-US" sz="3500" b="1" dirty="0">
                <a:solidFill>
                  <a:srgbClr val="234BA1"/>
                </a:solidFill>
                <a:latin typeface="Arial Bold"/>
                <a:ea typeface="Arial Bold"/>
                <a:cs typeface="Arial Bold"/>
                <a:sym typeface="Arial Bold"/>
              </a:rPr>
              <a:t> Lao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 Thương </a:t>
            </a:r>
            <a:r>
              <a:rPr lang="en-US" sz="3500" b="1" dirty="0" err="1">
                <a:solidFill>
                  <a:srgbClr val="234BA1"/>
                </a:solidFill>
                <a:latin typeface="Arial Bold"/>
                <a:ea typeface="Arial Bold"/>
                <a:cs typeface="Arial Bold"/>
                <a:sym typeface="Arial Bold"/>
              </a:rPr>
              <a:t>binh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và</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Xã</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hội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hoặc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Bảo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hiểm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xã</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hội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cấp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tỉnh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gửi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văn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bản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yêu</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cầu</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Sở</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Kế</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hoạch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và</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Đầu</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tư</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xác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nhận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đơn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vị</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sử</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dụng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đại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diện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pháp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luật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hoặc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được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đại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diện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pháp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luật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ủy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quyền</a:t>
            </a:r>
            <a:r>
              <a:rPr lang="en-US" sz="3500" b="1" dirty="0">
                <a:solidFill>
                  <a:srgbClr val="234BA1"/>
                </a:solidFill>
                <a:latin typeface="Arial Bold"/>
                <a:ea typeface="Arial Bold"/>
                <a:cs typeface="Arial Bold"/>
                <a:sym typeface="Arial Bold"/>
              </a:rPr>
              <a:t>.</a:t>
            </a:r>
          </a:p>
          <a:p>
            <a:pPr algn="just">
              <a:lnSpc>
                <a:spcPts val="4900"/>
              </a:lnSpc>
            </a:pPr>
            <a:r>
              <a:rPr lang="en-US" sz="3500" b="1" dirty="0">
                <a:solidFill>
                  <a:srgbClr val="234BA1"/>
                </a:solidFill>
                <a:latin typeface="Arial Bold"/>
                <a:ea typeface="Arial Bold"/>
                <a:cs typeface="Arial Bold"/>
                <a:sym typeface="Arial Bold"/>
              </a:rPr>
              <a:t> - </a:t>
            </a:r>
            <a:r>
              <a:rPr lang="en-US" sz="3500" b="1" dirty="0" err="1">
                <a:solidFill>
                  <a:srgbClr val="234BA1"/>
                </a:solidFill>
                <a:latin typeface="Arial Bold"/>
                <a:ea typeface="Arial Bold"/>
                <a:cs typeface="Arial Bold"/>
                <a:sym typeface="Arial Bold"/>
              </a:rPr>
              <a:t>Sở</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Kế</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hoạch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và</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Đầu</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tư</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trách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nhiệm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phối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với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cơ</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quan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thuế</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cơ</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quan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công</a:t>
            </a:r>
            <a:r>
              <a:rPr lang="en-US" sz="3500" b="1" dirty="0">
                <a:solidFill>
                  <a:srgbClr val="234BA1"/>
                </a:solidFill>
                <a:latin typeface="Arial Bold"/>
                <a:ea typeface="Arial Bold"/>
                <a:cs typeface="Arial Bold"/>
                <a:sym typeface="Arial Bold"/>
              </a:rPr>
              <a:t> an, </a:t>
            </a:r>
            <a:r>
              <a:rPr lang="en-US" sz="3500" b="1" dirty="0" err="1">
                <a:solidFill>
                  <a:srgbClr val="234BA1"/>
                </a:solidFill>
                <a:latin typeface="Arial Bold"/>
                <a:ea typeface="Arial Bold"/>
                <a:cs typeface="Arial Bold"/>
                <a:sym typeface="Arial Bold"/>
              </a:rPr>
              <a:t>chính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quyền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địa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phương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nơi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đơn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vị</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sử</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dụng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đặt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trụ</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sở</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chính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thực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hiện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xác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minh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nội</a:t>
            </a:r>
            <a:r>
              <a:rPr lang="en-US" sz="3500" b="1" dirty="0">
                <a:solidFill>
                  <a:srgbClr val="234BA1"/>
                </a:solidFill>
                <a:latin typeface="Arial Bold"/>
                <a:ea typeface="Arial Bold"/>
                <a:cs typeface="Arial Bold"/>
                <a:sym typeface="Arial Bold"/>
              </a:rPr>
              <a:t> dung </a:t>
            </a:r>
            <a:r>
              <a:rPr lang="en-US" sz="3500" b="1" dirty="0" err="1">
                <a:solidFill>
                  <a:srgbClr val="234BA1"/>
                </a:solidFill>
                <a:latin typeface="Arial Bold"/>
                <a:ea typeface="Arial Bold"/>
                <a:cs typeface="Arial Bold"/>
                <a:sym typeface="Arial Bold"/>
              </a:rPr>
              <a:t>đơn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vị</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sử</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dụng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đại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diện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pháp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luật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hoặc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được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đại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diện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pháp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luật</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ủy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quyền</a:t>
            </a:r>
            <a:r>
              <a:rPr lang="en-US" sz="3500" b="1" dirty="0">
                <a:solidFill>
                  <a:srgbClr val="234BA1"/>
                </a:solidFill>
                <a:latin typeface="Arial Bold"/>
                <a:ea typeface="Arial Bold"/>
                <a:cs typeface="Arial Bold"/>
                <a:sym typeface="Arial Bold"/>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GIẤY TỜ XÁC NHẬN </a:t>
            </a:r>
          </a:p>
          <a:p>
            <a:pPr marL="0" lvl="0" indent="0" algn="ctr">
              <a:lnSpc>
                <a:spcPts val="5880"/>
              </a:lnSpc>
              <a:spcBef>
                <a:spcPct val="0"/>
              </a:spcBef>
            </a:pPr>
            <a:r>
              <a:rPr lang="en-US" sz="5069" b="1">
                <a:solidFill>
                  <a:srgbClr val="1836B2"/>
                </a:solidFill>
                <a:latin typeface="Arial Bold"/>
                <a:ea typeface="Arial Bold"/>
                <a:cs typeface="Arial Bold"/>
                <a:sym typeface="Arial Bold"/>
              </a:rPr>
              <a:t>VỀ VIỆC CHẤM DỨT HĐLĐ/ HĐLV</a:t>
            </a:r>
          </a:p>
        </p:txBody>
      </p:sp>
      <p:sp>
        <p:nvSpPr>
          <p:cNvPr id="8" name="TextBox 8"/>
          <p:cNvSpPr txBox="1"/>
          <p:nvPr/>
        </p:nvSpPr>
        <p:spPr>
          <a:xfrm>
            <a:off x="4342184" y="2928513"/>
            <a:ext cx="10315142" cy="673100"/>
          </a:xfrm>
          <a:prstGeom prst="rect">
            <a:avLst/>
          </a:prstGeom>
        </p:spPr>
        <p:txBody>
          <a:bodyPr lIns="0" tIns="0" rIns="0" bIns="0" rtlCol="0" anchor="t">
            <a:spAutoFit/>
          </a:bodyPr>
          <a:lstStyle/>
          <a:p>
            <a:pPr algn="just">
              <a:lnSpc>
                <a:spcPts val="4900"/>
              </a:lnSpc>
            </a:pPr>
            <a:r>
              <a:rPr lang="en-US" sz="3500" b="1" i="1">
                <a:solidFill>
                  <a:srgbClr val="FF3131"/>
                </a:solidFill>
                <a:latin typeface="Arial Bold Italics"/>
                <a:ea typeface="Arial Bold Italics"/>
                <a:cs typeface="Arial Bold Italics"/>
                <a:sym typeface="Arial Bold Italics"/>
              </a:rPr>
              <a:t>(Trích Khoản 6 Điều 1 Nghị định 61/2020/NĐ-CP)</a:t>
            </a:r>
          </a:p>
        </p:txBody>
      </p:sp>
      <p:sp>
        <p:nvSpPr>
          <p:cNvPr id="9" name="TextBox 9"/>
          <p:cNvSpPr txBox="1"/>
          <p:nvPr/>
        </p:nvSpPr>
        <p:spPr>
          <a:xfrm>
            <a:off x="753709" y="3839738"/>
            <a:ext cx="16780581" cy="4387850"/>
          </a:xfrm>
          <a:prstGeom prst="rect">
            <a:avLst/>
          </a:prstGeom>
        </p:spPr>
        <p:txBody>
          <a:bodyPr lIns="0" tIns="0" rIns="0" bIns="0" rtlCol="0" anchor="t">
            <a:spAutoFit/>
          </a:bodyPr>
          <a:lstStyle/>
          <a:p>
            <a:pPr algn="just">
              <a:lnSpc>
                <a:spcPts val="4900"/>
              </a:lnSpc>
            </a:pPr>
            <a:r>
              <a:rPr lang="en-US" sz="3500" b="1">
                <a:solidFill>
                  <a:srgbClr val="234BA1"/>
                </a:solidFill>
                <a:latin typeface="Arial Bold"/>
                <a:ea typeface="Arial Bold"/>
                <a:cs typeface="Arial Bold"/>
                <a:sym typeface="Arial Bold"/>
              </a:rPr>
              <a:t>          - Sở Kế hoạch và Đầu tư gửi văn bản trả lời cho Sở Lao động - Thương binh và Xã hội và Bảo hiểm xã hội cấp tỉnh về nội dung đơn vị sử dụng lao động không có người đại diện theo pháp luật hoặc không có người được người đại diện theo pháp luật ủy quyền trong thời hạn 10 ngày làm việc kể từ ngày nhận được văn bản yêu cầu xác nhận của Sở Lao động - Thương binh và Xã hội hoặc Bảo hiểm xã hội cấp tỉnh.</a:t>
            </a:r>
          </a:p>
          <a:p>
            <a:pPr algn="just">
              <a:lnSpc>
                <a:spcPts val="4900"/>
              </a:lnSpc>
            </a:pPr>
            <a:endParaRPr lang="en-US" sz="3500" b="1">
              <a:solidFill>
                <a:srgbClr val="234BA1"/>
              </a:solidFill>
              <a:latin typeface="Arial Bold"/>
              <a:ea typeface="Arial Bold"/>
              <a:cs typeface="Arial Bold"/>
              <a:sym typeface="Arial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96603" y="1473357"/>
            <a:ext cx="11006306" cy="1598030"/>
          </a:xfrm>
          <a:prstGeom prst="rect">
            <a:avLst/>
          </a:prstGeom>
        </p:spPr>
        <p:txBody>
          <a:bodyPr lIns="0" tIns="0" rIns="0" bIns="0" rtlCol="0" anchor="t">
            <a:spAutoFit/>
          </a:bodyPr>
          <a:lstStyle/>
          <a:p>
            <a:pPr algn="ctr">
              <a:lnSpc>
                <a:spcPts val="5880"/>
              </a:lnSpc>
            </a:pPr>
            <a:r>
              <a:rPr lang="en-US" sz="5069" b="1">
                <a:solidFill>
                  <a:srgbClr val="1836B2"/>
                </a:solidFill>
                <a:latin typeface="Arial Bold"/>
                <a:ea typeface="Arial Bold"/>
                <a:cs typeface="Arial Bold"/>
                <a:sym typeface="Arial Bold"/>
              </a:rPr>
              <a:t>GIẤY TỜ XÁC NHẬN </a:t>
            </a:r>
          </a:p>
          <a:p>
            <a:pPr marL="0" lvl="0" indent="0" algn="ctr">
              <a:lnSpc>
                <a:spcPts val="5880"/>
              </a:lnSpc>
              <a:spcBef>
                <a:spcPct val="0"/>
              </a:spcBef>
            </a:pPr>
            <a:r>
              <a:rPr lang="en-US" sz="5069" b="1">
                <a:solidFill>
                  <a:srgbClr val="1836B2"/>
                </a:solidFill>
                <a:latin typeface="Arial Bold"/>
                <a:ea typeface="Arial Bold"/>
                <a:cs typeface="Arial Bold"/>
                <a:sym typeface="Arial Bold"/>
              </a:rPr>
              <a:t>VỀ VIỆC CHẤM DỨT HĐLĐ/ HĐLV</a:t>
            </a:r>
          </a:p>
        </p:txBody>
      </p:sp>
      <p:sp>
        <p:nvSpPr>
          <p:cNvPr id="8" name="TextBox 8"/>
          <p:cNvSpPr txBox="1"/>
          <p:nvPr/>
        </p:nvSpPr>
        <p:spPr>
          <a:xfrm>
            <a:off x="4342184" y="2928513"/>
            <a:ext cx="10315142" cy="673100"/>
          </a:xfrm>
          <a:prstGeom prst="rect">
            <a:avLst/>
          </a:prstGeom>
        </p:spPr>
        <p:txBody>
          <a:bodyPr lIns="0" tIns="0" rIns="0" bIns="0" rtlCol="0" anchor="t">
            <a:spAutoFit/>
          </a:bodyPr>
          <a:lstStyle/>
          <a:p>
            <a:pPr algn="just">
              <a:lnSpc>
                <a:spcPts val="4900"/>
              </a:lnSpc>
            </a:pPr>
            <a:r>
              <a:rPr lang="en-US" sz="3500" b="1" i="1">
                <a:solidFill>
                  <a:srgbClr val="FF3131"/>
                </a:solidFill>
                <a:latin typeface="Arial Bold Italics"/>
                <a:ea typeface="Arial Bold Italics"/>
                <a:cs typeface="Arial Bold Italics"/>
                <a:sym typeface="Arial Bold Italics"/>
              </a:rPr>
              <a:t>(Trích Khoản 6 Điều 1 Nghị định 61/2020/NĐ-CP)</a:t>
            </a:r>
          </a:p>
        </p:txBody>
      </p:sp>
      <p:sp>
        <p:nvSpPr>
          <p:cNvPr id="9" name="TextBox 9"/>
          <p:cNvSpPr txBox="1"/>
          <p:nvPr/>
        </p:nvSpPr>
        <p:spPr>
          <a:xfrm>
            <a:off x="753709" y="3839738"/>
            <a:ext cx="16780581" cy="3768725"/>
          </a:xfrm>
          <a:prstGeom prst="rect">
            <a:avLst/>
          </a:prstGeom>
        </p:spPr>
        <p:txBody>
          <a:bodyPr lIns="0" tIns="0" rIns="0" bIns="0" rtlCol="0" anchor="t">
            <a:spAutoFit/>
          </a:bodyPr>
          <a:lstStyle/>
          <a:p>
            <a:pPr algn="just">
              <a:lnSpc>
                <a:spcPts val="4900"/>
              </a:lnSpc>
            </a:pPr>
            <a:r>
              <a:rPr lang="en-US" sz="3500" b="1">
                <a:solidFill>
                  <a:srgbClr val="234BA1"/>
                </a:solidFill>
                <a:latin typeface="Arial Bold"/>
                <a:ea typeface="Arial Bold"/>
                <a:cs typeface="Arial Bold"/>
                <a:sym typeface="Arial Bold"/>
              </a:rPr>
              <a:t>i) Trường hợp người lao động tham gia bảo hiểm thất nghiệp theo quy định tại điểm c khoản 1 Điều 43 Luật Việc làm thì giấy tờ xác nhận về việc chấm dứt hợp đồng lao động theo mùa vụ hoặc theo một công việc nhất định có thời hạn từ đủ 03 tháng đến dưới 12 tháng là bản chính hoặc bản sao có chứng thực hoặc bản sao kèm theo bản chính để đối chiếu của hợp đồng đó.”</a:t>
            </a:r>
          </a:p>
          <a:p>
            <a:pPr algn="just">
              <a:lnSpc>
                <a:spcPts val="4900"/>
              </a:lnSpc>
            </a:pPr>
            <a:endParaRPr lang="en-US" sz="3500" b="1">
              <a:solidFill>
                <a:srgbClr val="234BA1"/>
              </a:solidFill>
              <a:latin typeface="Arial Bold"/>
              <a:ea typeface="Arial Bold"/>
              <a:cs typeface="Arial Bold"/>
              <a:sym typeface="Arial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3962400" y="1338356"/>
            <a:ext cx="11006306" cy="854754"/>
          </a:xfrm>
          <a:prstGeom prst="rect">
            <a:avLst/>
          </a:prstGeom>
        </p:spPr>
        <p:txBody>
          <a:bodyPr lIns="0" tIns="0" rIns="0" bIns="0" rtlCol="0" anchor="t">
            <a:spAutoFit/>
          </a:bodyPr>
          <a:lstStyle/>
          <a:p>
            <a:pPr marL="0" lvl="0" indent="0" algn="ctr">
              <a:lnSpc>
                <a:spcPts val="5880"/>
              </a:lnSpc>
              <a:spcBef>
                <a:spcPct val="0"/>
              </a:spcBef>
            </a:pPr>
            <a:r>
              <a:rPr lang="en-US" sz="5069" b="1" dirty="0" err="1">
                <a:solidFill>
                  <a:srgbClr val="1836B2"/>
                </a:solidFill>
                <a:latin typeface="Arial Bold"/>
                <a:ea typeface="Arial Bold"/>
                <a:cs typeface="Arial Bold"/>
                <a:sym typeface="Arial Bold"/>
              </a:rPr>
              <a:t>MỨC</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HỖ</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TRỢ</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HỌC</a:t>
            </a:r>
            <a:r>
              <a:rPr lang="en-US" sz="5069" b="1" dirty="0">
                <a:solidFill>
                  <a:srgbClr val="1836B2"/>
                </a:solidFill>
                <a:latin typeface="Arial Bold"/>
                <a:ea typeface="Arial Bold"/>
                <a:cs typeface="Arial Bold"/>
                <a:sym typeface="Arial Bold"/>
              </a:rPr>
              <a:t> </a:t>
            </a:r>
            <a:r>
              <a:rPr lang="en-US" sz="5069" b="1" dirty="0" err="1">
                <a:solidFill>
                  <a:srgbClr val="1836B2"/>
                </a:solidFill>
                <a:latin typeface="Arial Bold"/>
                <a:ea typeface="Arial Bold"/>
                <a:cs typeface="Arial Bold"/>
                <a:sym typeface="Arial Bold"/>
              </a:rPr>
              <a:t>NGHỀ</a:t>
            </a:r>
            <a:endParaRPr lang="en-US" sz="5069" b="1" dirty="0">
              <a:solidFill>
                <a:srgbClr val="1836B2"/>
              </a:solidFill>
              <a:latin typeface="Arial Bold"/>
              <a:ea typeface="Arial Bold"/>
              <a:cs typeface="Arial Bold"/>
              <a:sym typeface="Arial Bold"/>
            </a:endParaRPr>
          </a:p>
        </p:txBody>
      </p:sp>
      <p:sp>
        <p:nvSpPr>
          <p:cNvPr id="8" name="TextBox 8"/>
          <p:cNvSpPr txBox="1"/>
          <p:nvPr/>
        </p:nvSpPr>
        <p:spPr>
          <a:xfrm>
            <a:off x="843193" y="2246196"/>
            <a:ext cx="16780581" cy="8113952"/>
          </a:xfrm>
          <a:prstGeom prst="rect">
            <a:avLst/>
          </a:prstGeom>
        </p:spPr>
        <p:txBody>
          <a:bodyPr lIns="0" tIns="0" rIns="0" bIns="0" rtlCol="0" anchor="t">
            <a:spAutoFit/>
          </a:bodyPr>
          <a:lstStyle/>
          <a:p>
            <a:pPr indent="-514350" algn="just">
              <a:lnSpc>
                <a:spcPts val="4900"/>
              </a:lnSpc>
              <a:buAutoNum type="alphaLcParenR"/>
            </a:pPr>
            <a:r>
              <a:rPr lang="en-US" sz="3500" b="1" dirty="0" err="1">
                <a:solidFill>
                  <a:srgbClr val="234BA1"/>
                </a:solidFill>
                <a:latin typeface="Arial Bold"/>
                <a:cs typeface="Arial Bold"/>
                <a:sym typeface="Arial Bold"/>
              </a:rPr>
              <a:t>Đối</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với</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người</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tham</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gia</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khóa</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đào</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tạo</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nghề</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đến</a:t>
            </a:r>
            <a:r>
              <a:rPr lang="en-US" sz="3500" b="1" dirty="0">
                <a:solidFill>
                  <a:srgbClr val="234BA1"/>
                </a:solidFill>
                <a:latin typeface="Arial Bold"/>
                <a:cs typeface="Arial Bold"/>
                <a:sym typeface="Arial Bold"/>
              </a:rPr>
              <a:t> 03 </a:t>
            </a:r>
            <a:r>
              <a:rPr lang="en-US" sz="3500" b="1" dirty="0" err="1">
                <a:solidFill>
                  <a:srgbClr val="234BA1"/>
                </a:solidFill>
                <a:latin typeface="Arial Bold"/>
                <a:cs typeface="Arial Bold"/>
                <a:sym typeface="Arial Bold"/>
              </a:rPr>
              <a:t>tháng</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Mức</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hỗ</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trợ</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tính</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theo</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mức</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thu</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học</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phí</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của</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cơ</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sở</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đào</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tạo</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nghề</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nghiệp</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và</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thời</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gian</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học</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nghề</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thực</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tế</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nhưng</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tối</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đa</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không</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quá</a:t>
            </a:r>
            <a:r>
              <a:rPr lang="en-US" sz="3500" b="1" dirty="0">
                <a:solidFill>
                  <a:srgbClr val="234BA1"/>
                </a:solidFill>
                <a:latin typeface="Arial Bold"/>
                <a:cs typeface="Arial Bold"/>
                <a:sym typeface="Arial Bold"/>
              </a:rPr>
              <a:t> 4.500.000 </a:t>
            </a:r>
            <a:r>
              <a:rPr lang="en-US" sz="3500" b="1" dirty="0" err="1">
                <a:solidFill>
                  <a:srgbClr val="234BA1"/>
                </a:solidFill>
                <a:latin typeface="Arial Bold"/>
                <a:cs typeface="Arial Bold"/>
                <a:sym typeface="Arial Bold"/>
              </a:rPr>
              <a:t>đồng</a:t>
            </a:r>
            <a:r>
              <a:rPr lang="en-US" sz="3500" b="1" dirty="0">
                <a:solidFill>
                  <a:srgbClr val="234BA1"/>
                </a:solidFill>
                <a:latin typeface="Arial Bold"/>
                <a:cs typeface="Arial Bold"/>
                <a:sym typeface="Arial Bold"/>
              </a:rPr>
              <a:t>/</a:t>
            </a:r>
            <a:r>
              <a:rPr lang="en-US" sz="3500" b="1" dirty="0" err="1">
                <a:solidFill>
                  <a:srgbClr val="234BA1"/>
                </a:solidFill>
                <a:latin typeface="Arial Bold"/>
                <a:cs typeface="Arial Bold"/>
                <a:sym typeface="Arial Bold"/>
              </a:rPr>
              <a:t>người</a:t>
            </a:r>
            <a:r>
              <a:rPr lang="en-US" sz="3500" b="1" dirty="0">
                <a:solidFill>
                  <a:srgbClr val="234BA1"/>
                </a:solidFill>
                <a:latin typeface="Arial Bold"/>
                <a:cs typeface="Arial Bold"/>
                <a:sym typeface="Arial Bold"/>
              </a:rPr>
              <a:t>/</a:t>
            </a:r>
            <a:r>
              <a:rPr lang="en-US" sz="3500" b="1" dirty="0" err="1">
                <a:solidFill>
                  <a:srgbClr val="234BA1"/>
                </a:solidFill>
                <a:latin typeface="Arial Bold"/>
                <a:cs typeface="Arial Bold"/>
                <a:sym typeface="Arial Bold"/>
              </a:rPr>
              <a:t>khóa</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đào</a:t>
            </a:r>
            <a:r>
              <a:rPr lang="en-US" sz="3500" b="1" dirty="0">
                <a:solidFill>
                  <a:srgbClr val="234BA1"/>
                </a:solidFill>
                <a:latin typeface="Arial Bold"/>
                <a:cs typeface="Arial Bold"/>
                <a:sym typeface="Arial Bold"/>
              </a:rPr>
              <a:t> </a:t>
            </a:r>
            <a:r>
              <a:rPr lang="en-US" sz="3500" b="1" dirty="0" err="1">
                <a:solidFill>
                  <a:srgbClr val="234BA1"/>
                </a:solidFill>
                <a:latin typeface="Arial Bold"/>
                <a:cs typeface="Arial Bold"/>
                <a:sym typeface="Arial Bold"/>
              </a:rPr>
              <a:t>tạo</a:t>
            </a:r>
            <a:r>
              <a:rPr lang="en-US" sz="3500" b="1" dirty="0">
                <a:solidFill>
                  <a:srgbClr val="234BA1"/>
                </a:solidFill>
                <a:latin typeface="Arial Bold"/>
                <a:cs typeface="Arial Bold"/>
                <a:sym typeface="Arial Bold"/>
              </a:rPr>
              <a:t>.</a:t>
            </a:r>
          </a:p>
          <a:p>
            <a:pPr algn="just">
              <a:lnSpc>
                <a:spcPts val="4900"/>
              </a:lnSpc>
            </a:pPr>
            <a:endParaRPr lang="en-US" sz="3500" b="1" dirty="0">
              <a:solidFill>
                <a:srgbClr val="234BA1"/>
              </a:solidFill>
              <a:latin typeface="Arial Bold"/>
              <a:ea typeface="Arial Bold"/>
              <a:cs typeface="Arial Bold"/>
              <a:sym typeface="Arial Bold"/>
            </a:endParaRPr>
          </a:p>
          <a:p>
            <a:pPr algn="just">
              <a:lnSpc>
                <a:spcPts val="4900"/>
              </a:lnSpc>
            </a:pPr>
            <a:r>
              <a:rPr lang="en-US" sz="3500" b="1" dirty="0">
                <a:solidFill>
                  <a:srgbClr val="234BA1"/>
                </a:solidFill>
                <a:latin typeface="Arial Bold"/>
                <a:ea typeface="Arial Bold"/>
                <a:cs typeface="Arial Bold"/>
                <a:sym typeface="Arial Bold"/>
              </a:rPr>
              <a:t>b) </a:t>
            </a:r>
            <a:r>
              <a:rPr lang="en-US" sz="3500" b="1" dirty="0" err="1">
                <a:solidFill>
                  <a:srgbClr val="234BA1"/>
                </a:solidFill>
                <a:latin typeface="Arial Bold"/>
                <a:ea typeface="Arial Bold"/>
                <a:cs typeface="Arial Bold"/>
                <a:sym typeface="Arial Bold"/>
              </a:rPr>
              <a:t>Đối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với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tham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gia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khóa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đào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tạo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nghề</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trên</a:t>
            </a:r>
            <a:r>
              <a:rPr lang="en-US" sz="3500" b="1" dirty="0">
                <a:solidFill>
                  <a:srgbClr val="234BA1"/>
                </a:solidFill>
                <a:latin typeface="Arial Bold"/>
                <a:ea typeface="Arial Bold"/>
                <a:cs typeface="Arial Bold"/>
                <a:sym typeface="Arial Bold"/>
              </a:rPr>
              <a:t> 03 </a:t>
            </a:r>
            <a:r>
              <a:rPr lang="en-US" sz="3500" b="1" dirty="0" err="1">
                <a:solidFill>
                  <a:srgbClr val="234BA1"/>
                </a:solidFill>
                <a:latin typeface="Arial Bold"/>
                <a:ea typeface="Arial Bold"/>
                <a:cs typeface="Arial Bold"/>
                <a:sym typeface="Arial Bold"/>
              </a:rPr>
              <a:t>tháng</a:t>
            </a:r>
            <a:r>
              <a:rPr lang="en-US" sz="3500" b="1" dirty="0">
                <a:solidFill>
                  <a:srgbClr val="234BA1"/>
                </a:solidFill>
                <a:latin typeface="Arial Bold"/>
                <a:ea typeface="Arial Bold"/>
                <a:cs typeface="Arial Bold"/>
                <a:sym typeface="Arial Bold"/>
              </a:rPr>
              <a:t>: </a:t>
            </a:r>
          </a:p>
          <a:p>
            <a:pPr algn="just">
              <a:lnSpc>
                <a:spcPts val="4900"/>
              </a:lnSpc>
            </a:pPr>
            <a:r>
              <a:rPr lang="en-US" sz="3500" b="1" dirty="0" err="1">
                <a:solidFill>
                  <a:srgbClr val="234BA1"/>
                </a:solidFill>
                <a:latin typeface="Arial Bold"/>
                <a:ea typeface="Arial Bold"/>
                <a:cs typeface="Arial Bold"/>
                <a:sym typeface="Arial Bold"/>
              </a:rPr>
              <a:t>Mức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hỗ</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trợ</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tính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tháng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mức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thu</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học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phí</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và</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gian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học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nghề</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thực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tế</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nhưng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tối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quá</a:t>
            </a:r>
            <a:r>
              <a:rPr lang="en-US" sz="3500" b="1" dirty="0">
                <a:solidFill>
                  <a:srgbClr val="234BA1"/>
                </a:solidFill>
                <a:latin typeface="Arial Bold"/>
                <a:ea typeface="Arial Bold"/>
                <a:cs typeface="Arial Bold"/>
                <a:sym typeface="Arial Bold"/>
              </a:rPr>
              <a:t> 1.500.000 </a:t>
            </a:r>
            <a:r>
              <a:rPr lang="en-US" sz="3500" b="1" dirty="0" err="1">
                <a:solidFill>
                  <a:srgbClr val="234BA1"/>
                </a:solidFill>
                <a:latin typeface="Arial Bold"/>
                <a:ea typeface="Arial Bold"/>
                <a:cs typeface="Arial Bold"/>
                <a:sym typeface="Arial Bold"/>
              </a:rPr>
              <a:t>đồng</a:t>
            </a:r>
            <a:r>
              <a:rPr lang="en-US" sz="3500" b="1" dirty="0">
                <a:solidFill>
                  <a:srgbClr val="234BA1"/>
                </a:solidFill>
                <a:latin typeface="Arial Bold"/>
                <a:ea typeface="Arial Bold"/>
                <a:cs typeface="Arial Bold"/>
                <a:sym typeface="Arial Bold"/>
              </a:rPr>
              <a:t>/</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a:t>
            </a:r>
            <a:r>
              <a:rPr lang="en-US" sz="3500" b="1" dirty="0" err="1">
                <a:solidFill>
                  <a:srgbClr val="234BA1"/>
                </a:solidFill>
                <a:latin typeface="Arial Bold"/>
                <a:ea typeface="Arial Bold"/>
                <a:cs typeface="Arial Bold"/>
                <a:sym typeface="Arial Bold"/>
              </a:rPr>
              <a:t>tháng</a:t>
            </a:r>
            <a:r>
              <a:rPr lang="en-US" sz="3500" b="1" dirty="0">
                <a:solidFill>
                  <a:srgbClr val="234BA1"/>
                </a:solidFill>
                <a:latin typeface="Arial Bold"/>
                <a:ea typeface="Arial Bold"/>
                <a:cs typeface="Arial Bold"/>
                <a:sym typeface="Arial Bold"/>
              </a:rPr>
              <a:t>.</a:t>
            </a:r>
          </a:p>
          <a:p>
            <a:pPr algn="just">
              <a:lnSpc>
                <a:spcPts val="4900"/>
              </a:lnSpc>
            </a:pPr>
            <a:endParaRPr lang="en-US" sz="3500" b="1" dirty="0">
              <a:solidFill>
                <a:srgbClr val="234BA1"/>
              </a:solidFill>
              <a:latin typeface="Arial Bold"/>
              <a:ea typeface="Arial Bold"/>
              <a:cs typeface="Arial Bold"/>
              <a:sym typeface="Arial Bold"/>
            </a:endParaRPr>
          </a:p>
          <a:p>
            <a:pPr algn="just">
              <a:lnSpc>
                <a:spcPts val="4900"/>
              </a:lnSpc>
            </a:pPr>
            <a:r>
              <a:rPr lang="en-US" sz="3500" b="1" dirty="0" err="1">
                <a:solidFill>
                  <a:srgbClr val="234BA1"/>
                </a:solidFill>
                <a:latin typeface="Arial Bold"/>
                <a:ea typeface="Arial Bold"/>
                <a:cs typeface="Arial Bold"/>
                <a:sym typeface="Arial Bold"/>
              </a:rPr>
              <a:t>Trường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hợp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người</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lao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động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tham</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gia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khóa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đào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tạo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nghề</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có</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những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ngày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lẻ</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không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đủ</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tháng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quy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định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của</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cơ</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sở</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đào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tạo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nghề</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nghiệp</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thì</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số</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ngày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lẻ</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được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tính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theo</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nguyên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tắc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Từ</a:t>
            </a:r>
            <a:r>
              <a:rPr lang="en-US" sz="3500" b="1" dirty="0">
                <a:solidFill>
                  <a:srgbClr val="234BA1"/>
                </a:solidFill>
                <a:latin typeface="Arial Bold"/>
                <a:ea typeface="Arial Bold"/>
                <a:cs typeface="Arial Bold"/>
                <a:sym typeface="Arial Bold"/>
              </a:rPr>
              <a:t> 14 </a:t>
            </a:r>
            <a:r>
              <a:rPr lang="en-US" sz="3500" b="1" dirty="0" err="1">
                <a:solidFill>
                  <a:srgbClr val="234BA1"/>
                </a:solidFill>
                <a:latin typeface="Arial Bold"/>
                <a:ea typeface="Arial Bold"/>
                <a:cs typeface="Arial Bold"/>
                <a:sym typeface="Arial Bold"/>
              </a:rPr>
              <a:t>ngày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trở</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xuống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tính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là</a:t>
            </a:r>
            <a:r>
              <a:rPr lang="en-US" sz="3500" b="1" dirty="0">
                <a:solidFill>
                  <a:srgbClr val="234BA1"/>
                </a:solidFill>
                <a:latin typeface="Arial Bold"/>
                <a:ea typeface="Arial Bold"/>
                <a:cs typeface="Arial Bold"/>
                <a:sym typeface="Arial Bold"/>
              </a:rPr>
              <a:t> ½ </a:t>
            </a:r>
            <a:r>
              <a:rPr lang="en-US" sz="3500" b="1" dirty="0" err="1">
                <a:solidFill>
                  <a:srgbClr val="234BA1"/>
                </a:solidFill>
                <a:latin typeface="Arial Bold"/>
                <a:ea typeface="Arial Bold"/>
                <a:cs typeface="Arial Bold"/>
                <a:sym typeface="Arial Bold"/>
              </a:rPr>
              <a:t>tháng</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và</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từ</a:t>
            </a:r>
            <a:r>
              <a:rPr lang="en-US" sz="3500" b="1" dirty="0">
                <a:solidFill>
                  <a:srgbClr val="234BA1"/>
                </a:solidFill>
                <a:latin typeface="Arial Bold"/>
                <a:ea typeface="Arial Bold"/>
                <a:cs typeface="Arial Bold"/>
                <a:sym typeface="Arial Bold"/>
              </a:rPr>
              <a:t> 15 </a:t>
            </a:r>
            <a:r>
              <a:rPr lang="en-US" sz="3500" b="1" dirty="0" err="1">
                <a:solidFill>
                  <a:srgbClr val="234BA1"/>
                </a:solidFill>
                <a:latin typeface="Arial Bold"/>
                <a:ea typeface="Arial Bold"/>
                <a:cs typeface="Arial Bold"/>
                <a:sym typeface="Arial Bold"/>
              </a:rPr>
              <a:t>ngày</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trở</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lên</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được</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tính</a:t>
            </a:r>
            <a:r>
              <a:rPr lang="en-US" sz="3500" b="1" dirty="0">
                <a:solidFill>
                  <a:srgbClr val="234BA1"/>
                </a:solidFill>
                <a:latin typeface="Arial Bold"/>
                <a:ea typeface="Arial Bold"/>
                <a:cs typeface="Arial Bold"/>
                <a:sym typeface="Arial Bold"/>
              </a:rPr>
              <a:t> </a:t>
            </a:r>
            <a:r>
              <a:rPr lang="en-US" sz="3500" b="1" dirty="0" err="1">
                <a:solidFill>
                  <a:srgbClr val="234BA1"/>
                </a:solidFill>
                <a:latin typeface="Arial Bold"/>
                <a:ea typeface="Arial Bold"/>
                <a:cs typeface="Arial Bold"/>
                <a:sym typeface="Arial Bold"/>
              </a:rPr>
              <a:t>là</a:t>
            </a:r>
            <a:r>
              <a:rPr lang="en-US" sz="3500" b="1" dirty="0">
                <a:solidFill>
                  <a:srgbClr val="234BA1"/>
                </a:solidFill>
                <a:latin typeface="Arial Bold"/>
                <a:ea typeface="Arial Bold"/>
                <a:cs typeface="Arial Bold"/>
                <a:sym typeface="Arial Bold"/>
              </a:rPr>
              <a:t> 01 </a:t>
            </a:r>
            <a:r>
              <a:rPr lang="en-US" sz="3500" b="1" dirty="0" err="1">
                <a:solidFill>
                  <a:srgbClr val="234BA1"/>
                </a:solidFill>
                <a:latin typeface="Arial Bold"/>
                <a:ea typeface="Arial Bold"/>
                <a:cs typeface="Arial Bold"/>
                <a:sym typeface="Arial Bold"/>
              </a:rPr>
              <a:t>tháng</a:t>
            </a:r>
            <a:endParaRPr lang="en-US" sz="3500" b="1" dirty="0">
              <a:solidFill>
                <a:srgbClr val="234BA1"/>
              </a:solidFill>
              <a:latin typeface="Arial Bold"/>
              <a:ea typeface="Arial Bold"/>
              <a:cs typeface="Arial Bold"/>
              <a:sym typeface="Arial Bold"/>
            </a:endParaRPr>
          </a:p>
          <a:p>
            <a:pPr algn="just">
              <a:lnSpc>
                <a:spcPts val="4900"/>
              </a:lnSpc>
            </a:pPr>
            <a:endParaRPr lang="en-US" sz="3500" b="1" dirty="0">
              <a:solidFill>
                <a:srgbClr val="234BA1"/>
              </a:solidFill>
              <a:latin typeface="Arial Bold"/>
              <a:ea typeface="Arial Bold"/>
              <a:cs typeface="Arial Bold"/>
              <a:sym typeface="Arial 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grpSp>
        <p:nvGrpSpPr>
          <p:cNvPr id="8" name="Group 8"/>
          <p:cNvGrpSpPr/>
          <p:nvPr/>
        </p:nvGrpSpPr>
        <p:grpSpPr>
          <a:xfrm>
            <a:off x="1617129" y="1478460"/>
            <a:ext cx="13695329" cy="1723693"/>
            <a:chOff x="0" y="0"/>
            <a:chExt cx="18260439" cy="2298258"/>
          </a:xfrm>
        </p:grpSpPr>
        <p:sp>
          <p:nvSpPr>
            <p:cNvPr id="9" name="TextBox 9"/>
            <p:cNvSpPr txBox="1"/>
            <p:nvPr/>
          </p:nvSpPr>
          <p:spPr>
            <a:xfrm>
              <a:off x="0" y="-104775"/>
              <a:ext cx="18260439" cy="2403033"/>
            </a:xfrm>
            <a:prstGeom prst="rect">
              <a:avLst/>
            </a:prstGeom>
          </p:spPr>
          <p:txBody>
            <a:bodyPr lIns="0" tIns="0" rIns="0" bIns="0" rtlCol="0" anchor="t">
              <a:spAutoFit/>
            </a:bodyPr>
            <a:lstStyle/>
            <a:p>
              <a:pPr algn="ctr">
                <a:lnSpc>
                  <a:spcPts val="6702"/>
                </a:lnSpc>
              </a:pPr>
              <a:r>
                <a:rPr lang="en-US" sz="5777" b="1">
                  <a:solidFill>
                    <a:srgbClr val="FFFFFF"/>
                  </a:solidFill>
                  <a:latin typeface="Arial Bold"/>
                  <a:ea typeface="Arial Bold"/>
                  <a:cs typeface="Arial Bold"/>
                  <a:sym typeface="Arial Bold"/>
                </a:rPr>
                <a:t>MỘT SỐ NGÀNH NGHỀ</a:t>
              </a:r>
            </a:p>
            <a:p>
              <a:pPr marL="0" lvl="0" indent="0" algn="ctr">
                <a:lnSpc>
                  <a:spcPts val="6702"/>
                </a:lnSpc>
                <a:spcBef>
                  <a:spcPct val="0"/>
                </a:spcBef>
              </a:pPr>
              <a:r>
                <a:rPr lang="en-US" sz="5777" b="1">
                  <a:solidFill>
                    <a:srgbClr val="FFFFFF"/>
                  </a:solidFill>
                  <a:latin typeface="Arial Bold"/>
                  <a:ea typeface="Arial Bold"/>
                  <a:cs typeface="Arial Bold"/>
                  <a:sym typeface="Arial Bold"/>
                </a:rPr>
                <a:t>ĐANG PHỐI HỢP, LIÊN KẾT ĐÀO TẠO</a:t>
              </a:r>
            </a:p>
          </p:txBody>
        </p:sp>
        <p:sp>
          <p:nvSpPr>
            <p:cNvPr id="10" name="TextBox 10"/>
            <p:cNvSpPr txBox="1"/>
            <p:nvPr/>
          </p:nvSpPr>
          <p:spPr>
            <a:xfrm>
              <a:off x="0" y="-104775"/>
              <a:ext cx="18260439" cy="2403033"/>
            </a:xfrm>
            <a:prstGeom prst="rect">
              <a:avLst/>
            </a:prstGeom>
          </p:spPr>
          <p:txBody>
            <a:bodyPr lIns="0" tIns="0" rIns="0" bIns="0" rtlCol="0" anchor="t">
              <a:spAutoFit/>
            </a:bodyPr>
            <a:lstStyle/>
            <a:p>
              <a:pPr algn="ctr">
                <a:lnSpc>
                  <a:spcPts val="6702"/>
                </a:lnSpc>
              </a:pPr>
              <a:r>
                <a:rPr lang="en-US" sz="5777" b="1">
                  <a:solidFill>
                    <a:srgbClr val="1836B2"/>
                  </a:solidFill>
                  <a:latin typeface="Arial Bold"/>
                  <a:ea typeface="Arial Bold"/>
                  <a:cs typeface="Arial Bold"/>
                  <a:sym typeface="Arial Bold"/>
                </a:rPr>
                <a:t>MỘT SỐ NGÀNH NGHỀ</a:t>
              </a:r>
            </a:p>
            <a:p>
              <a:pPr marL="0" lvl="0" indent="0" algn="ctr">
                <a:lnSpc>
                  <a:spcPts val="6702"/>
                </a:lnSpc>
                <a:spcBef>
                  <a:spcPct val="0"/>
                </a:spcBef>
              </a:pPr>
              <a:r>
                <a:rPr lang="en-US" sz="5777" b="1">
                  <a:solidFill>
                    <a:srgbClr val="1836B2"/>
                  </a:solidFill>
                  <a:latin typeface="Arial Bold"/>
                  <a:ea typeface="Arial Bold"/>
                  <a:cs typeface="Arial Bold"/>
                  <a:sym typeface="Arial Bold"/>
                </a:rPr>
                <a:t>ĐANG PHỐI HỢP, LIÊN KẾT ĐÀO TẠO</a:t>
              </a:r>
            </a:p>
          </p:txBody>
        </p:sp>
      </p:grpSp>
      <p:grpSp>
        <p:nvGrpSpPr>
          <p:cNvPr id="17" name="Group 16">
            <a:extLst>
              <a:ext uri="{FF2B5EF4-FFF2-40B4-BE49-F238E27FC236}">
                <a16:creationId xmlns:a16="http://schemas.microsoft.com/office/drawing/2014/main" id="{BAF350C0-EA75-D95B-6C84-415883749B55}"/>
              </a:ext>
            </a:extLst>
          </p:cNvPr>
          <p:cNvGrpSpPr/>
          <p:nvPr/>
        </p:nvGrpSpPr>
        <p:grpSpPr>
          <a:xfrm>
            <a:off x="2438400" y="3784109"/>
            <a:ext cx="8301874" cy="914400"/>
            <a:chOff x="11353800" y="5804193"/>
            <a:chExt cx="5652693" cy="914400"/>
          </a:xfrm>
        </p:grpSpPr>
        <p:sp>
          <p:nvSpPr>
            <p:cNvPr id="15" name="Arrow: Pentagon 14">
              <a:extLst>
                <a:ext uri="{FF2B5EF4-FFF2-40B4-BE49-F238E27FC236}">
                  <a16:creationId xmlns:a16="http://schemas.microsoft.com/office/drawing/2014/main" id="{F82920DA-2395-AD90-0DF0-B621E382E1EA}"/>
                </a:ext>
              </a:extLst>
            </p:cNvPr>
            <p:cNvSpPr/>
            <p:nvPr/>
          </p:nvSpPr>
          <p:spPr>
            <a:xfrm>
              <a:off x="11353800" y="5804193"/>
              <a:ext cx="5652693" cy="914400"/>
            </a:xfrm>
            <a:prstGeom prst="homePlate">
              <a:avLst/>
            </a:prstGeom>
            <a:solidFill>
              <a:srgbClr val="2AB6E2"/>
            </a:solidFill>
            <a:ln>
              <a:noFill/>
            </a:ln>
            <a:effectLst>
              <a:innerShdw blurRad="63500" dist="50800" dir="5400000">
                <a:prstClr val="black">
                  <a:alpha val="50000"/>
                </a:prstClr>
              </a:inn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7">
              <a:extLst>
                <a:ext uri="{FF2B5EF4-FFF2-40B4-BE49-F238E27FC236}">
                  <a16:creationId xmlns:a16="http://schemas.microsoft.com/office/drawing/2014/main" id="{B8AE41F8-41A9-86E6-B9C3-FFC7F75FB379}"/>
                </a:ext>
              </a:extLst>
            </p:cNvPr>
            <p:cNvSpPr txBox="1"/>
            <p:nvPr/>
          </p:nvSpPr>
          <p:spPr>
            <a:xfrm>
              <a:off x="11582400" y="5858256"/>
              <a:ext cx="5158371" cy="737253"/>
            </a:xfrm>
            <a:prstGeom prst="rect">
              <a:avLst/>
            </a:prstGeom>
          </p:spPr>
          <p:txBody>
            <a:bodyPr wrap="square" lIns="0" tIns="0" rIns="0" bIns="0" rtlCol="0" anchor="t">
              <a:spAutoFit/>
            </a:bodyPr>
            <a:lstStyle/>
            <a:p>
              <a:pPr algn="just">
                <a:lnSpc>
                  <a:spcPts val="6299"/>
                </a:lnSpc>
              </a:pPr>
              <a:r>
                <a:rPr lang="en-US" sz="4500" b="1" dirty="0" err="1">
                  <a:solidFill>
                    <a:srgbClr val="234BA1"/>
                  </a:solidFill>
                  <a:latin typeface="Arial Bold"/>
                  <a:ea typeface="Arial Bold"/>
                  <a:cs typeface="Arial Bold"/>
                  <a:sym typeface="Arial Bold"/>
                </a:rPr>
                <a:t>Kỹ</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thuật</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làm</a:t>
              </a:r>
              <a:r>
                <a:rPr lang="en-US" sz="4500" b="1" dirty="0">
                  <a:solidFill>
                    <a:srgbClr val="234BA1"/>
                  </a:solidFill>
                  <a:latin typeface="Arial Bold"/>
                  <a:ea typeface="Arial Bold"/>
                  <a:cs typeface="Arial Bold"/>
                  <a:sym typeface="Arial Bold"/>
                </a:rPr>
                <a:t> bánh</a:t>
              </a:r>
            </a:p>
          </p:txBody>
        </p:sp>
      </p:grpSp>
      <p:grpSp>
        <p:nvGrpSpPr>
          <p:cNvPr id="18" name="Group 17">
            <a:extLst>
              <a:ext uri="{FF2B5EF4-FFF2-40B4-BE49-F238E27FC236}">
                <a16:creationId xmlns:a16="http://schemas.microsoft.com/office/drawing/2014/main" id="{CDB80012-DDF6-7869-32C6-4C6465494E56}"/>
              </a:ext>
            </a:extLst>
          </p:cNvPr>
          <p:cNvGrpSpPr/>
          <p:nvPr/>
        </p:nvGrpSpPr>
        <p:grpSpPr>
          <a:xfrm>
            <a:off x="2906738" y="4703040"/>
            <a:ext cx="8710293" cy="1599230"/>
            <a:chOff x="11353800" y="5804193"/>
            <a:chExt cx="5652693" cy="1599230"/>
          </a:xfrm>
        </p:grpSpPr>
        <p:sp>
          <p:nvSpPr>
            <p:cNvPr id="19" name="Arrow: Pentagon 18">
              <a:extLst>
                <a:ext uri="{FF2B5EF4-FFF2-40B4-BE49-F238E27FC236}">
                  <a16:creationId xmlns:a16="http://schemas.microsoft.com/office/drawing/2014/main" id="{B91E4DDE-0D13-DEAF-B7CF-C35D7BBBF668}"/>
                </a:ext>
              </a:extLst>
            </p:cNvPr>
            <p:cNvSpPr/>
            <p:nvPr/>
          </p:nvSpPr>
          <p:spPr>
            <a:xfrm>
              <a:off x="11353800" y="5804193"/>
              <a:ext cx="5652693" cy="914400"/>
            </a:xfrm>
            <a:prstGeom prst="homePlat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0" name="TextBox 7">
              <a:extLst>
                <a:ext uri="{FF2B5EF4-FFF2-40B4-BE49-F238E27FC236}">
                  <a16:creationId xmlns:a16="http://schemas.microsoft.com/office/drawing/2014/main" id="{E1248501-18A8-053C-21E6-6611B31F2CCB}"/>
                </a:ext>
              </a:extLst>
            </p:cNvPr>
            <p:cNvSpPr txBox="1"/>
            <p:nvPr/>
          </p:nvSpPr>
          <p:spPr>
            <a:xfrm>
              <a:off x="11582400" y="5858256"/>
              <a:ext cx="5158371" cy="1545167"/>
            </a:xfrm>
            <a:prstGeom prst="rect">
              <a:avLst/>
            </a:prstGeom>
          </p:spPr>
          <p:txBody>
            <a:bodyPr wrap="square" lIns="0" tIns="0" rIns="0" bIns="0" rtlCol="0" anchor="t">
              <a:spAutoFit/>
            </a:bodyPr>
            <a:lstStyle/>
            <a:p>
              <a:pPr algn="just">
                <a:lnSpc>
                  <a:spcPts val="6299"/>
                </a:lnSpc>
              </a:pPr>
              <a:r>
                <a:rPr lang="en-US" sz="4500" b="1" dirty="0">
                  <a:solidFill>
                    <a:srgbClr val="234BA1"/>
                  </a:solidFill>
                  <a:latin typeface="Arial Bold"/>
                  <a:ea typeface="Arial Bold"/>
                  <a:cs typeface="Arial Bold"/>
                  <a:sym typeface="Arial Bold"/>
                </a:rPr>
                <a:t>Pha </a:t>
              </a:r>
              <a:r>
                <a:rPr lang="en-US" sz="4500" b="1" dirty="0" err="1">
                  <a:solidFill>
                    <a:srgbClr val="234BA1"/>
                  </a:solidFill>
                  <a:latin typeface="Arial Bold"/>
                  <a:ea typeface="Arial Bold"/>
                  <a:cs typeface="Arial Bold"/>
                  <a:sym typeface="Arial Bold"/>
                </a:rPr>
                <a:t>chế</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thức</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uống</a:t>
              </a:r>
              <a:endParaRPr lang="en-US" sz="4500" b="1" dirty="0">
                <a:solidFill>
                  <a:srgbClr val="234BA1"/>
                </a:solidFill>
                <a:latin typeface="Arial Bold"/>
                <a:ea typeface="Arial Bold"/>
                <a:cs typeface="Arial Bold"/>
                <a:sym typeface="Arial Bold"/>
              </a:endParaRPr>
            </a:p>
          </p:txBody>
        </p:sp>
      </p:grpSp>
      <p:grpSp>
        <p:nvGrpSpPr>
          <p:cNvPr id="21" name="Group 20">
            <a:extLst>
              <a:ext uri="{FF2B5EF4-FFF2-40B4-BE49-F238E27FC236}">
                <a16:creationId xmlns:a16="http://schemas.microsoft.com/office/drawing/2014/main" id="{7CE08FA1-9D5A-8E9B-70C8-367755A18851}"/>
              </a:ext>
            </a:extLst>
          </p:cNvPr>
          <p:cNvGrpSpPr/>
          <p:nvPr/>
        </p:nvGrpSpPr>
        <p:grpSpPr>
          <a:xfrm>
            <a:off x="3810000" y="5605289"/>
            <a:ext cx="8710293" cy="914400"/>
            <a:chOff x="11353800" y="5804193"/>
            <a:chExt cx="5652693" cy="914400"/>
          </a:xfrm>
        </p:grpSpPr>
        <p:sp>
          <p:nvSpPr>
            <p:cNvPr id="22" name="Arrow: Pentagon 21">
              <a:extLst>
                <a:ext uri="{FF2B5EF4-FFF2-40B4-BE49-F238E27FC236}">
                  <a16:creationId xmlns:a16="http://schemas.microsoft.com/office/drawing/2014/main" id="{F572E6B1-114D-E107-6528-EC07367E4177}"/>
                </a:ext>
              </a:extLst>
            </p:cNvPr>
            <p:cNvSpPr/>
            <p:nvPr/>
          </p:nvSpPr>
          <p:spPr>
            <a:xfrm>
              <a:off x="11353800" y="5804193"/>
              <a:ext cx="5652693" cy="914400"/>
            </a:xfrm>
            <a:prstGeom prst="homePlate">
              <a:avLst/>
            </a:prstGeom>
            <a:solidFill>
              <a:srgbClr val="2AB6E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7">
              <a:extLst>
                <a:ext uri="{FF2B5EF4-FFF2-40B4-BE49-F238E27FC236}">
                  <a16:creationId xmlns:a16="http://schemas.microsoft.com/office/drawing/2014/main" id="{F73D0A5D-3FE6-FC08-3499-1CC6FB96B771}"/>
                </a:ext>
              </a:extLst>
            </p:cNvPr>
            <p:cNvSpPr txBox="1"/>
            <p:nvPr/>
          </p:nvSpPr>
          <p:spPr>
            <a:xfrm>
              <a:off x="11582400" y="5858256"/>
              <a:ext cx="5158371" cy="737253"/>
            </a:xfrm>
            <a:prstGeom prst="rect">
              <a:avLst/>
            </a:prstGeom>
          </p:spPr>
          <p:txBody>
            <a:bodyPr wrap="square" lIns="0" tIns="0" rIns="0" bIns="0" rtlCol="0" anchor="t">
              <a:spAutoFit/>
            </a:bodyPr>
            <a:lstStyle/>
            <a:p>
              <a:pPr algn="just">
                <a:lnSpc>
                  <a:spcPts val="6299"/>
                </a:lnSpc>
              </a:pPr>
              <a:r>
                <a:rPr lang="en-US" sz="4500" b="1" dirty="0">
                  <a:solidFill>
                    <a:srgbClr val="234BA1"/>
                  </a:solidFill>
                  <a:latin typeface="Arial Bold"/>
                  <a:ea typeface="Arial Bold"/>
                  <a:cs typeface="Arial Bold"/>
                  <a:sym typeface="Arial Bold"/>
                </a:rPr>
                <a:t>Tin </a:t>
              </a:r>
              <a:r>
                <a:rPr lang="en-US" sz="4500" b="1" dirty="0" err="1">
                  <a:solidFill>
                    <a:srgbClr val="234BA1"/>
                  </a:solidFill>
                  <a:latin typeface="Arial Bold"/>
                  <a:ea typeface="Arial Bold"/>
                  <a:cs typeface="Arial Bold"/>
                  <a:sym typeface="Arial Bold"/>
                </a:rPr>
                <a:t>học</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văn</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phòng</a:t>
              </a:r>
              <a:endParaRPr lang="en-US" sz="4500" b="1" dirty="0">
                <a:solidFill>
                  <a:srgbClr val="234BA1"/>
                </a:solidFill>
                <a:latin typeface="Arial Bold"/>
                <a:ea typeface="Arial Bold"/>
                <a:cs typeface="Arial Bold"/>
                <a:sym typeface="Arial Bold"/>
              </a:endParaRPr>
            </a:p>
          </p:txBody>
        </p:sp>
      </p:grpSp>
      <p:grpSp>
        <p:nvGrpSpPr>
          <p:cNvPr id="24" name="Group 23">
            <a:extLst>
              <a:ext uri="{FF2B5EF4-FFF2-40B4-BE49-F238E27FC236}">
                <a16:creationId xmlns:a16="http://schemas.microsoft.com/office/drawing/2014/main" id="{CB626597-91F8-AB41-112B-A25A369C9B4D}"/>
              </a:ext>
            </a:extLst>
          </p:cNvPr>
          <p:cNvGrpSpPr/>
          <p:nvPr/>
        </p:nvGrpSpPr>
        <p:grpSpPr>
          <a:xfrm>
            <a:off x="4343400" y="6507538"/>
            <a:ext cx="9088271" cy="914400"/>
            <a:chOff x="11353800" y="5804193"/>
            <a:chExt cx="5652693" cy="914400"/>
          </a:xfrm>
        </p:grpSpPr>
        <p:sp>
          <p:nvSpPr>
            <p:cNvPr id="25" name="Arrow: Pentagon 24">
              <a:extLst>
                <a:ext uri="{FF2B5EF4-FFF2-40B4-BE49-F238E27FC236}">
                  <a16:creationId xmlns:a16="http://schemas.microsoft.com/office/drawing/2014/main" id="{544F4BCE-F286-6F3D-C9A9-7EC04C02870A}"/>
                </a:ext>
              </a:extLst>
            </p:cNvPr>
            <p:cNvSpPr/>
            <p:nvPr/>
          </p:nvSpPr>
          <p:spPr>
            <a:xfrm>
              <a:off x="11353800" y="5804193"/>
              <a:ext cx="5652693" cy="914400"/>
            </a:xfrm>
            <a:prstGeom prst="homePlat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6" name="TextBox 7">
              <a:extLst>
                <a:ext uri="{FF2B5EF4-FFF2-40B4-BE49-F238E27FC236}">
                  <a16:creationId xmlns:a16="http://schemas.microsoft.com/office/drawing/2014/main" id="{F4C1234C-6AE0-7ACC-D7DA-723836DF93DF}"/>
                </a:ext>
              </a:extLst>
            </p:cNvPr>
            <p:cNvSpPr txBox="1"/>
            <p:nvPr/>
          </p:nvSpPr>
          <p:spPr>
            <a:xfrm>
              <a:off x="11582400" y="5858256"/>
              <a:ext cx="5158371" cy="737253"/>
            </a:xfrm>
            <a:prstGeom prst="rect">
              <a:avLst/>
            </a:prstGeom>
          </p:spPr>
          <p:txBody>
            <a:bodyPr wrap="square" lIns="0" tIns="0" rIns="0" bIns="0" rtlCol="0" anchor="t">
              <a:spAutoFit/>
            </a:bodyPr>
            <a:lstStyle/>
            <a:p>
              <a:pPr algn="just">
                <a:lnSpc>
                  <a:spcPts val="6299"/>
                </a:lnSpc>
              </a:pPr>
              <a:r>
                <a:rPr lang="en-US" sz="4500" b="1" dirty="0" err="1">
                  <a:solidFill>
                    <a:srgbClr val="234BA1"/>
                  </a:solidFill>
                  <a:latin typeface="Arial Bold"/>
                  <a:ea typeface="Arial Bold"/>
                  <a:cs typeface="Arial Bold"/>
                  <a:sym typeface="Arial Bold"/>
                </a:rPr>
                <a:t>Lái</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xe</a:t>
              </a:r>
              <a:r>
                <a:rPr lang="en-US" sz="4500" b="1" dirty="0">
                  <a:solidFill>
                    <a:srgbClr val="234BA1"/>
                  </a:solidFill>
                  <a:latin typeface="Arial Bold"/>
                  <a:ea typeface="Arial Bold"/>
                  <a:cs typeface="Arial Bold"/>
                  <a:sym typeface="Arial Bold"/>
                </a:rPr>
                <a:t> ô </a:t>
              </a:r>
              <a:r>
                <a:rPr lang="en-US" sz="4500" b="1" dirty="0" err="1">
                  <a:solidFill>
                    <a:srgbClr val="234BA1"/>
                  </a:solidFill>
                  <a:latin typeface="Arial Bold"/>
                  <a:ea typeface="Arial Bold"/>
                  <a:cs typeface="Arial Bold"/>
                  <a:sym typeface="Arial Bold"/>
                </a:rPr>
                <a:t>tô</a:t>
              </a:r>
              <a:r>
                <a:rPr lang="en-US" sz="4500" b="1" dirty="0">
                  <a:solidFill>
                    <a:srgbClr val="234BA1"/>
                  </a:solidFill>
                  <a:latin typeface="Arial Bold"/>
                  <a:ea typeface="Arial Bold"/>
                  <a:cs typeface="Arial Bold"/>
                  <a:sym typeface="Arial Bold"/>
                </a:rPr>
                <a:t> </a:t>
              </a:r>
            </a:p>
          </p:txBody>
        </p:sp>
      </p:grpSp>
      <p:grpSp>
        <p:nvGrpSpPr>
          <p:cNvPr id="27" name="Group 26">
            <a:extLst>
              <a:ext uri="{FF2B5EF4-FFF2-40B4-BE49-F238E27FC236}">
                <a16:creationId xmlns:a16="http://schemas.microsoft.com/office/drawing/2014/main" id="{0796BD02-72D7-19F1-80F0-AA871A796483}"/>
              </a:ext>
            </a:extLst>
          </p:cNvPr>
          <p:cNvGrpSpPr/>
          <p:nvPr/>
        </p:nvGrpSpPr>
        <p:grpSpPr>
          <a:xfrm>
            <a:off x="4876800" y="7421938"/>
            <a:ext cx="9628956" cy="914400"/>
            <a:chOff x="11353800" y="5804193"/>
            <a:chExt cx="5652693" cy="914400"/>
          </a:xfrm>
        </p:grpSpPr>
        <p:sp>
          <p:nvSpPr>
            <p:cNvPr id="28" name="Arrow: Pentagon 27">
              <a:extLst>
                <a:ext uri="{FF2B5EF4-FFF2-40B4-BE49-F238E27FC236}">
                  <a16:creationId xmlns:a16="http://schemas.microsoft.com/office/drawing/2014/main" id="{8C063610-9B5C-C16C-1985-61BC39FC198D}"/>
                </a:ext>
              </a:extLst>
            </p:cNvPr>
            <p:cNvSpPr/>
            <p:nvPr/>
          </p:nvSpPr>
          <p:spPr>
            <a:xfrm>
              <a:off x="11353800" y="5804193"/>
              <a:ext cx="5652693" cy="914400"/>
            </a:xfrm>
            <a:prstGeom prst="homePlate">
              <a:avLst/>
            </a:prstGeom>
            <a:solidFill>
              <a:srgbClr val="2AB6E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7">
              <a:extLst>
                <a:ext uri="{FF2B5EF4-FFF2-40B4-BE49-F238E27FC236}">
                  <a16:creationId xmlns:a16="http://schemas.microsoft.com/office/drawing/2014/main" id="{DC1CBC60-AF5B-D0CA-C616-0A4F29B0BFAC}"/>
                </a:ext>
              </a:extLst>
            </p:cNvPr>
            <p:cNvSpPr txBox="1"/>
            <p:nvPr/>
          </p:nvSpPr>
          <p:spPr>
            <a:xfrm>
              <a:off x="11582400" y="5858256"/>
              <a:ext cx="5158371" cy="737253"/>
            </a:xfrm>
            <a:prstGeom prst="rect">
              <a:avLst/>
            </a:prstGeom>
          </p:spPr>
          <p:txBody>
            <a:bodyPr wrap="square" lIns="0" tIns="0" rIns="0" bIns="0" rtlCol="0" anchor="t">
              <a:spAutoFit/>
            </a:bodyPr>
            <a:lstStyle/>
            <a:p>
              <a:pPr algn="just">
                <a:lnSpc>
                  <a:spcPts val="6299"/>
                </a:lnSpc>
              </a:pPr>
              <a:r>
                <a:rPr lang="en-US" sz="4500" b="1" dirty="0">
                  <a:solidFill>
                    <a:srgbClr val="234BA1"/>
                  </a:solidFill>
                  <a:latin typeface="Arial Bold"/>
                  <a:ea typeface="Arial Bold"/>
                  <a:cs typeface="Arial Bold"/>
                  <a:sym typeface="Arial Bold"/>
                </a:rPr>
                <a:t>Trang </a:t>
              </a:r>
              <a:r>
                <a:rPr lang="en-US" sz="4500" b="1" dirty="0" err="1">
                  <a:solidFill>
                    <a:srgbClr val="234BA1"/>
                  </a:solidFill>
                  <a:latin typeface="Arial Bold"/>
                  <a:ea typeface="Arial Bold"/>
                  <a:cs typeface="Arial Bold"/>
                  <a:sym typeface="Arial Bold"/>
                </a:rPr>
                <a:t>điểm</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búi</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tóc</a:t>
              </a:r>
              <a:endParaRPr lang="en-US" sz="4500" b="1" dirty="0">
                <a:solidFill>
                  <a:srgbClr val="234BA1"/>
                </a:solidFill>
                <a:latin typeface="Arial Bold"/>
                <a:ea typeface="Arial Bold"/>
                <a:cs typeface="Arial Bold"/>
                <a:sym typeface="Arial Bold"/>
              </a:endParaRPr>
            </a:p>
          </p:txBody>
        </p:sp>
      </p:grpSp>
      <p:grpSp>
        <p:nvGrpSpPr>
          <p:cNvPr id="30" name="Group 29">
            <a:extLst>
              <a:ext uri="{FF2B5EF4-FFF2-40B4-BE49-F238E27FC236}">
                <a16:creationId xmlns:a16="http://schemas.microsoft.com/office/drawing/2014/main" id="{F8B1F63E-DCBF-AD97-3C1D-627E48D4AD64}"/>
              </a:ext>
            </a:extLst>
          </p:cNvPr>
          <p:cNvGrpSpPr/>
          <p:nvPr/>
        </p:nvGrpSpPr>
        <p:grpSpPr>
          <a:xfrm>
            <a:off x="5313535" y="8336338"/>
            <a:ext cx="10151140" cy="1599230"/>
            <a:chOff x="11353800" y="5804193"/>
            <a:chExt cx="5652693" cy="1599230"/>
          </a:xfrm>
        </p:grpSpPr>
        <p:sp>
          <p:nvSpPr>
            <p:cNvPr id="31" name="Arrow: Pentagon 30">
              <a:extLst>
                <a:ext uri="{FF2B5EF4-FFF2-40B4-BE49-F238E27FC236}">
                  <a16:creationId xmlns:a16="http://schemas.microsoft.com/office/drawing/2014/main" id="{37A15E24-E28A-9D65-72E6-3FFACEEB3F3C}"/>
                </a:ext>
              </a:extLst>
            </p:cNvPr>
            <p:cNvSpPr/>
            <p:nvPr/>
          </p:nvSpPr>
          <p:spPr>
            <a:xfrm>
              <a:off x="11353800" y="5804193"/>
              <a:ext cx="5652693" cy="914400"/>
            </a:xfrm>
            <a:prstGeom prst="homePlat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2" name="TextBox 7">
              <a:extLst>
                <a:ext uri="{FF2B5EF4-FFF2-40B4-BE49-F238E27FC236}">
                  <a16:creationId xmlns:a16="http://schemas.microsoft.com/office/drawing/2014/main" id="{8782E948-4CB7-F7BD-EFD5-3FE5B5994A95}"/>
                </a:ext>
              </a:extLst>
            </p:cNvPr>
            <p:cNvSpPr txBox="1"/>
            <p:nvPr/>
          </p:nvSpPr>
          <p:spPr>
            <a:xfrm>
              <a:off x="11582400" y="5858256"/>
              <a:ext cx="5158371" cy="1545167"/>
            </a:xfrm>
            <a:prstGeom prst="rect">
              <a:avLst/>
            </a:prstGeom>
          </p:spPr>
          <p:txBody>
            <a:bodyPr wrap="square" lIns="0" tIns="0" rIns="0" bIns="0" rtlCol="0" anchor="t">
              <a:spAutoFit/>
            </a:bodyPr>
            <a:lstStyle/>
            <a:p>
              <a:pPr algn="just">
                <a:lnSpc>
                  <a:spcPts val="6299"/>
                </a:lnSpc>
              </a:pPr>
              <a:r>
                <a:rPr lang="en-US" sz="4500" b="1" dirty="0" err="1">
                  <a:solidFill>
                    <a:srgbClr val="234BA1"/>
                  </a:solidFill>
                  <a:latin typeface="Arial Bold"/>
                  <a:ea typeface="Arial Bold"/>
                  <a:cs typeface="Arial Bold"/>
                  <a:sym typeface="Arial Bold"/>
                </a:rPr>
                <a:t>Kỹ</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thuật</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nấu</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ăn</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chế</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biến</a:t>
              </a:r>
              <a:r>
                <a:rPr lang="en-US" sz="4500" b="1" dirty="0">
                  <a:solidFill>
                    <a:srgbClr val="234BA1"/>
                  </a:solidFill>
                  <a:latin typeface="Arial Bold"/>
                  <a:ea typeface="Arial Bold"/>
                  <a:cs typeface="Arial Bold"/>
                  <a:sym typeface="Arial Bold"/>
                </a:rPr>
                <a:t> </a:t>
              </a:r>
              <a:r>
                <a:rPr lang="en-US" sz="4500" b="1" dirty="0" err="1">
                  <a:solidFill>
                    <a:srgbClr val="234BA1"/>
                  </a:solidFill>
                  <a:latin typeface="Arial Bold"/>
                  <a:ea typeface="Arial Bold"/>
                  <a:cs typeface="Arial Bold"/>
                  <a:sym typeface="Arial Bold"/>
                </a:rPr>
                <a:t>món</a:t>
              </a:r>
              <a:r>
                <a:rPr lang="en-US" sz="4500" b="1" dirty="0">
                  <a:solidFill>
                    <a:srgbClr val="234BA1"/>
                  </a:solidFill>
                  <a:latin typeface="Arial Bold"/>
                  <a:ea typeface="Arial Bold"/>
                  <a:cs typeface="Arial Bold"/>
                  <a:sym typeface="Arial Bold"/>
                </a:rPr>
                <a:t> Á</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117754" y="0"/>
            <a:ext cx="137160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a:extLst>
            <a:ext uri="{FF2B5EF4-FFF2-40B4-BE49-F238E27FC236}">
              <a16:creationId xmlns:a16="http://schemas.microsoft.com/office/drawing/2014/main" id="{48EDE0AE-AEA2-0D0C-87FB-3FE9E17E3F3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26308B7-049C-10E6-BCB6-60477E737DA8}"/>
              </a:ext>
            </a:extLst>
          </p:cNvPr>
          <p:cNvGrpSpPr/>
          <p:nvPr/>
        </p:nvGrpSpPr>
        <p:grpSpPr>
          <a:xfrm>
            <a:off x="0" y="9939"/>
            <a:ext cx="18288000" cy="1227505"/>
            <a:chOff x="0" y="0"/>
            <a:chExt cx="4816593" cy="323294"/>
          </a:xfrm>
        </p:grpSpPr>
        <p:sp>
          <p:nvSpPr>
            <p:cNvPr id="3" name="Freeform 3">
              <a:extLst>
                <a:ext uri="{FF2B5EF4-FFF2-40B4-BE49-F238E27FC236}">
                  <a16:creationId xmlns:a16="http://schemas.microsoft.com/office/drawing/2014/main" id="{B3ABE820-E9F7-5BD0-8677-909440795400}"/>
                </a:ext>
              </a:extLst>
            </p:cNvPr>
            <p:cNvSpPr/>
            <p:nvPr/>
          </p:nvSpPr>
          <p:spPr>
            <a:xfrm>
              <a:off x="0" y="0"/>
              <a:ext cx="4816592" cy="323294"/>
            </a:xfrm>
            <a:custGeom>
              <a:avLst/>
              <a:gdLst/>
              <a:ahLst/>
              <a:cxnLst/>
              <a:rect l="l" t="t" r="r" b="b"/>
              <a:pathLst>
                <a:path w="4816592" h="323294">
                  <a:moveTo>
                    <a:pt x="0" y="0"/>
                  </a:moveTo>
                  <a:lnTo>
                    <a:pt x="4816592" y="0"/>
                  </a:lnTo>
                  <a:lnTo>
                    <a:pt x="4816592" y="323294"/>
                  </a:lnTo>
                  <a:lnTo>
                    <a:pt x="0" y="323294"/>
                  </a:lnTo>
                  <a:close/>
                </a:path>
              </a:pathLst>
            </a:custGeom>
            <a:solidFill>
              <a:srgbClr val="0CC0DF">
                <a:alpha val="16863"/>
              </a:srgbClr>
            </a:solidFill>
          </p:spPr>
          <p:txBody>
            <a:bodyPr/>
            <a:lstStyle/>
            <a:p>
              <a:endParaRPr lang="en-US"/>
            </a:p>
          </p:txBody>
        </p:sp>
        <p:sp>
          <p:nvSpPr>
            <p:cNvPr id="4" name="TextBox 4">
              <a:extLst>
                <a:ext uri="{FF2B5EF4-FFF2-40B4-BE49-F238E27FC236}">
                  <a16:creationId xmlns:a16="http://schemas.microsoft.com/office/drawing/2014/main" id="{8C065B2B-D140-45FE-0111-5A8357C41F78}"/>
                </a:ext>
              </a:extLst>
            </p:cNvPr>
            <p:cNvSpPr txBox="1"/>
            <p:nvPr/>
          </p:nvSpPr>
          <p:spPr>
            <a:xfrm>
              <a:off x="0" y="-57150"/>
              <a:ext cx="4816593" cy="380444"/>
            </a:xfrm>
            <a:prstGeom prst="rect">
              <a:avLst/>
            </a:prstGeom>
          </p:spPr>
          <p:txBody>
            <a:bodyPr lIns="50800" tIns="50800" rIns="50800" bIns="50800" rtlCol="0" anchor="ctr"/>
            <a:lstStyle/>
            <a:p>
              <a:pPr algn="ctr">
                <a:lnSpc>
                  <a:spcPts val="3500"/>
                </a:lnSpc>
              </a:pPr>
              <a:endParaRPr/>
            </a:p>
          </p:txBody>
        </p:sp>
      </p:grpSp>
      <p:sp>
        <p:nvSpPr>
          <p:cNvPr id="5" name="Freeform 5">
            <a:extLst>
              <a:ext uri="{FF2B5EF4-FFF2-40B4-BE49-F238E27FC236}">
                <a16:creationId xmlns:a16="http://schemas.microsoft.com/office/drawing/2014/main" id="{16D12573-6338-23A6-D00B-194ACB19FAA8}"/>
              </a:ext>
            </a:extLst>
          </p:cNvPr>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37CAA096-D069-739E-827E-53E9449DC356}"/>
              </a:ext>
            </a:extLst>
          </p:cNvPr>
          <p:cNvGrpSpPr/>
          <p:nvPr/>
        </p:nvGrpSpPr>
        <p:grpSpPr>
          <a:xfrm>
            <a:off x="233246" y="185186"/>
            <a:ext cx="5827690" cy="735019"/>
            <a:chOff x="0" y="0"/>
            <a:chExt cx="7770253" cy="980026"/>
          </a:xfrm>
        </p:grpSpPr>
        <p:sp>
          <p:nvSpPr>
            <p:cNvPr id="7" name="Freeform 7">
              <a:extLst>
                <a:ext uri="{FF2B5EF4-FFF2-40B4-BE49-F238E27FC236}">
                  <a16:creationId xmlns:a16="http://schemas.microsoft.com/office/drawing/2014/main" id="{9B4A6FAE-529F-4630-F14D-27A9B968D25B}"/>
                </a:ext>
              </a:extLst>
            </p:cNvPr>
            <p:cNvSpPr/>
            <p:nvPr/>
          </p:nvSpPr>
          <p:spPr>
            <a:xfrm>
              <a:off x="0" y="0"/>
              <a:ext cx="961183" cy="961183"/>
            </a:xfrm>
            <a:custGeom>
              <a:avLst/>
              <a:gdLst/>
              <a:ahLst/>
              <a:cxnLst/>
              <a:rect l="l" t="t" r="r" b="b"/>
              <a:pathLst>
                <a:path w="961183" h="961183">
                  <a:moveTo>
                    <a:pt x="0" y="0"/>
                  </a:moveTo>
                  <a:lnTo>
                    <a:pt x="961183" y="0"/>
                  </a:lnTo>
                  <a:lnTo>
                    <a:pt x="961183" y="961183"/>
                  </a:lnTo>
                  <a:lnTo>
                    <a:pt x="0" y="961183"/>
                  </a:lnTo>
                  <a:lnTo>
                    <a:pt x="0" y="0"/>
                  </a:lnTo>
                  <a:close/>
                </a:path>
              </a:pathLst>
            </a:custGeom>
            <a:blipFill>
              <a:blip r:embed="rId4"/>
              <a:stretch>
                <a:fillRect/>
              </a:stretch>
            </a:blipFill>
          </p:spPr>
          <p:txBody>
            <a:bodyPr/>
            <a:lstStyle/>
            <a:p>
              <a:endParaRPr lang="en-US"/>
            </a:p>
          </p:txBody>
        </p:sp>
        <p:sp>
          <p:nvSpPr>
            <p:cNvPr id="8" name="TextBox 8">
              <a:extLst>
                <a:ext uri="{FF2B5EF4-FFF2-40B4-BE49-F238E27FC236}">
                  <a16:creationId xmlns:a16="http://schemas.microsoft.com/office/drawing/2014/main" id="{6A0DBD6A-B549-7883-00F4-AD87A25E7C4F}"/>
                </a:ext>
              </a:extLst>
            </p:cNvPr>
            <p:cNvSpPr txBox="1"/>
            <p:nvPr/>
          </p:nvSpPr>
          <p:spPr>
            <a:xfrm>
              <a:off x="1074686" y="147038"/>
              <a:ext cx="6695567" cy="832988"/>
            </a:xfrm>
            <a:prstGeom prst="rect">
              <a:avLst/>
            </a:prstGeom>
          </p:spPr>
          <p:txBody>
            <a:bodyPr lIns="0" tIns="0" rIns="0" bIns="0" rtlCol="0" anchor="t">
              <a:spAutoFit/>
            </a:bodyPr>
            <a:lstStyle/>
            <a:p>
              <a:pPr algn="ctr">
                <a:lnSpc>
                  <a:spcPts val="2429"/>
                </a:lnSpc>
              </a:pPr>
              <a:r>
                <a:rPr lang="en-US" sz="1735" b="1">
                  <a:solidFill>
                    <a:srgbClr val="FFFFFF"/>
                  </a:solidFill>
                  <a:latin typeface="Arial Bold"/>
                  <a:ea typeface="Arial Bold"/>
                  <a:cs typeface="Arial Bold"/>
                  <a:sym typeface="Arial Bold"/>
                </a:rPr>
                <a:t>SỞ LAO ĐỘNG - THƯƠNG BINH VÀ XÃ HỘI</a:t>
              </a:r>
            </a:p>
            <a:p>
              <a:pPr algn="ctr">
                <a:lnSpc>
                  <a:spcPts val="2429"/>
                </a:lnSpc>
              </a:pPr>
              <a:r>
                <a:rPr lang="en-US" sz="1735" b="1">
                  <a:solidFill>
                    <a:srgbClr val="FFFFFF"/>
                  </a:solidFill>
                  <a:latin typeface="Arial Bold"/>
                  <a:ea typeface="Arial Bold"/>
                  <a:cs typeface="Arial Bold"/>
                  <a:sym typeface="Arial Bold"/>
                </a:rPr>
                <a:t>TRUNG TÂM DỊCH VỤ VIỆC LÀM KHÁNH HÒA</a:t>
              </a:r>
            </a:p>
          </p:txBody>
        </p:sp>
        <p:sp>
          <p:nvSpPr>
            <p:cNvPr id="9" name="TextBox 9">
              <a:extLst>
                <a:ext uri="{FF2B5EF4-FFF2-40B4-BE49-F238E27FC236}">
                  <a16:creationId xmlns:a16="http://schemas.microsoft.com/office/drawing/2014/main" id="{02C9FA5D-8B96-0DF2-599B-A038936A3358}"/>
                </a:ext>
              </a:extLst>
            </p:cNvPr>
            <p:cNvSpPr txBox="1"/>
            <p:nvPr/>
          </p:nvSpPr>
          <p:spPr>
            <a:xfrm>
              <a:off x="1074687" y="147037"/>
              <a:ext cx="6695566" cy="832989"/>
            </a:xfrm>
            <a:prstGeom prst="rect">
              <a:avLst/>
            </a:prstGeom>
          </p:spPr>
          <p:txBody>
            <a:bodyPr lIns="0" tIns="0" rIns="0" bIns="0" rtlCol="0" anchor="t">
              <a:spAutoFit/>
            </a:bodyPr>
            <a:lstStyle/>
            <a:p>
              <a:pPr algn="ctr">
                <a:lnSpc>
                  <a:spcPts val="2429"/>
                </a:lnSpc>
              </a:pPr>
              <a:r>
                <a:rPr lang="en-US" sz="1735" b="1" dirty="0" err="1">
                  <a:solidFill>
                    <a:srgbClr val="1836B2">
                      <a:alpha val="49804"/>
                    </a:srgbClr>
                  </a:solidFill>
                  <a:latin typeface="Arial Bold"/>
                  <a:ea typeface="Arial Bold"/>
                  <a:cs typeface="Arial Bold"/>
                  <a:sym typeface="Arial Bold"/>
                </a:rPr>
                <a:t>SỞ</a:t>
              </a:r>
              <a:r>
                <a:rPr lang="en-US" sz="1735" b="1" dirty="0">
                  <a:solidFill>
                    <a:srgbClr val="1836B2">
                      <a:alpha val="49804"/>
                    </a:srgbClr>
                  </a:solidFill>
                  <a:latin typeface="Arial Bold"/>
                  <a:ea typeface="Arial Bold"/>
                  <a:cs typeface="Arial Bold"/>
                  <a:sym typeface="Arial Bold"/>
                </a:rPr>
                <a:t> LAO </a:t>
              </a:r>
              <a:r>
                <a:rPr lang="en-US" sz="1735" b="1" dirty="0" err="1">
                  <a:solidFill>
                    <a:srgbClr val="1836B2">
                      <a:alpha val="49804"/>
                    </a:srgbClr>
                  </a:solidFill>
                  <a:latin typeface="Arial Bold"/>
                  <a:ea typeface="Arial Bold"/>
                  <a:cs typeface="Arial Bold"/>
                  <a:sym typeface="Arial Bold"/>
                </a:rPr>
                <a:t>ĐỘNG</a:t>
              </a:r>
              <a:r>
                <a:rPr lang="en-US" sz="1735" b="1" dirty="0">
                  <a:solidFill>
                    <a:srgbClr val="1836B2">
                      <a:alpha val="49804"/>
                    </a:srgbClr>
                  </a:solidFill>
                  <a:latin typeface="Arial Bold"/>
                  <a:ea typeface="Arial Bold"/>
                  <a:cs typeface="Arial Bold"/>
                  <a:sym typeface="Arial Bold"/>
                </a:rPr>
                <a:t> - THƯƠNG BINH </a:t>
              </a:r>
              <a:r>
                <a:rPr lang="en-US" sz="1735" b="1" dirty="0" err="1">
                  <a:solidFill>
                    <a:srgbClr val="1836B2">
                      <a:alpha val="49804"/>
                    </a:srgbClr>
                  </a:solidFill>
                  <a:latin typeface="Arial Bold"/>
                  <a:ea typeface="Arial Bold"/>
                  <a:cs typeface="Arial Bold"/>
                  <a:sym typeface="Arial Bold"/>
                </a:rPr>
                <a:t>VÀ</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XÃ</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HỘI</a:t>
              </a:r>
              <a:endParaRPr lang="en-US" sz="1735" b="1" dirty="0">
                <a:solidFill>
                  <a:srgbClr val="1836B2">
                    <a:alpha val="49804"/>
                  </a:srgbClr>
                </a:solidFill>
                <a:latin typeface="Arial Bold"/>
                <a:ea typeface="Arial Bold"/>
                <a:cs typeface="Arial Bold"/>
                <a:sym typeface="Arial Bold"/>
              </a:endParaRPr>
            </a:p>
            <a:p>
              <a:pPr algn="ctr">
                <a:lnSpc>
                  <a:spcPts val="2429"/>
                </a:lnSpc>
              </a:pPr>
              <a:r>
                <a:rPr lang="en-US" sz="1735" b="1" dirty="0">
                  <a:solidFill>
                    <a:srgbClr val="1836B2">
                      <a:alpha val="49804"/>
                    </a:srgbClr>
                  </a:solidFill>
                  <a:latin typeface="Arial Bold"/>
                  <a:ea typeface="Arial Bold"/>
                  <a:cs typeface="Arial Bold"/>
                  <a:sym typeface="Arial Bold"/>
                </a:rPr>
                <a:t>TRUNG </a:t>
              </a:r>
              <a:r>
                <a:rPr lang="en-US" sz="1735" b="1" dirty="0" err="1">
                  <a:solidFill>
                    <a:srgbClr val="1836B2">
                      <a:alpha val="49804"/>
                    </a:srgbClr>
                  </a:solidFill>
                  <a:latin typeface="Arial Bold"/>
                  <a:ea typeface="Arial Bold"/>
                  <a:cs typeface="Arial Bold"/>
                  <a:sym typeface="Arial Bold"/>
                </a:rPr>
                <a:t>TÂM</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DỊCH</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VỤ</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VIỆC</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LÀM</a:t>
              </a:r>
              <a:r>
                <a:rPr lang="en-US" sz="1735" b="1" dirty="0">
                  <a:solidFill>
                    <a:srgbClr val="1836B2">
                      <a:alpha val="49804"/>
                    </a:srgbClr>
                  </a:solidFill>
                  <a:latin typeface="Arial Bold"/>
                  <a:ea typeface="Arial Bold"/>
                  <a:cs typeface="Arial Bold"/>
                  <a:sym typeface="Arial Bold"/>
                </a:rPr>
                <a:t> KHÁNH </a:t>
              </a:r>
              <a:r>
                <a:rPr lang="en-US" sz="1735" b="1" dirty="0" err="1">
                  <a:solidFill>
                    <a:srgbClr val="1836B2">
                      <a:alpha val="49804"/>
                    </a:srgbClr>
                  </a:solidFill>
                  <a:latin typeface="Arial Bold"/>
                  <a:ea typeface="Arial Bold"/>
                  <a:cs typeface="Arial Bold"/>
                  <a:sym typeface="Arial Bold"/>
                </a:rPr>
                <a:t>HÒA</a:t>
              </a:r>
              <a:endParaRPr lang="en-US" sz="1735" b="1" dirty="0">
                <a:solidFill>
                  <a:srgbClr val="1836B2">
                    <a:alpha val="49804"/>
                  </a:srgbClr>
                </a:solidFill>
                <a:latin typeface="Arial Bold"/>
                <a:ea typeface="Arial Bold"/>
                <a:cs typeface="Arial Bold"/>
                <a:sym typeface="Arial Bold"/>
              </a:endParaRPr>
            </a:p>
          </p:txBody>
        </p:sp>
      </p:grpSp>
      <p:sp>
        <p:nvSpPr>
          <p:cNvPr id="11" name="Freeform 11">
            <a:extLst>
              <a:ext uri="{FF2B5EF4-FFF2-40B4-BE49-F238E27FC236}">
                <a16:creationId xmlns:a16="http://schemas.microsoft.com/office/drawing/2014/main" id="{1B023347-F185-9C8E-0EBE-EC5186C5EEB6}"/>
              </a:ext>
            </a:extLst>
          </p:cNvPr>
          <p:cNvSpPr/>
          <p:nvPr/>
        </p:nvSpPr>
        <p:spPr>
          <a:xfrm>
            <a:off x="0" y="5777154"/>
            <a:ext cx="5286664" cy="4940828"/>
          </a:xfrm>
          <a:custGeom>
            <a:avLst/>
            <a:gdLst/>
            <a:ahLst/>
            <a:cxnLst/>
            <a:rect l="l" t="t" r="r" b="b"/>
            <a:pathLst>
              <a:path w="5286664" h="4940828">
                <a:moveTo>
                  <a:pt x="0" y="0"/>
                </a:moveTo>
                <a:lnTo>
                  <a:pt x="5286664" y="0"/>
                </a:lnTo>
                <a:lnTo>
                  <a:pt x="5286664"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TextBox 14">
            <a:extLst>
              <a:ext uri="{FF2B5EF4-FFF2-40B4-BE49-F238E27FC236}">
                <a16:creationId xmlns:a16="http://schemas.microsoft.com/office/drawing/2014/main" id="{FFABC0E4-D496-5A68-A70C-D420B3CAFE91}"/>
              </a:ext>
            </a:extLst>
          </p:cNvPr>
          <p:cNvSpPr txBox="1"/>
          <p:nvPr/>
        </p:nvSpPr>
        <p:spPr>
          <a:xfrm>
            <a:off x="2057398" y="4097865"/>
            <a:ext cx="14173200" cy="1728615"/>
          </a:xfrm>
          <a:prstGeom prst="rect">
            <a:avLst/>
          </a:prstGeom>
        </p:spPr>
        <p:txBody>
          <a:bodyPr wrap="square" lIns="0" tIns="0" rIns="0" bIns="0" rtlCol="0" anchor="t">
            <a:spAutoFit/>
          </a:bodyPr>
          <a:lstStyle/>
          <a:p>
            <a:pPr algn="ctr">
              <a:lnSpc>
                <a:spcPts val="7000"/>
              </a:lnSpc>
            </a:pPr>
            <a:r>
              <a:rPr lang="en-US" sz="5400" b="1" dirty="0" err="1">
                <a:solidFill>
                  <a:srgbClr val="000000"/>
                </a:solidFill>
                <a:latin typeface="Arial Bold"/>
                <a:ea typeface="Arial Bold"/>
                <a:cs typeface="Arial Bold"/>
                <a:sym typeface="Arial Bold"/>
              </a:rPr>
              <a:t>TÌNH</a:t>
            </a:r>
            <a:r>
              <a:rPr lang="en-US" sz="5400" b="1" dirty="0">
                <a:solidFill>
                  <a:srgbClr val="000000"/>
                </a:solidFill>
                <a:latin typeface="Arial Bold"/>
                <a:ea typeface="Arial Bold"/>
                <a:cs typeface="Arial Bold"/>
                <a:sym typeface="Arial Bold"/>
              </a:rPr>
              <a:t> </a:t>
            </a:r>
            <a:r>
              <a:rPr lang="en-US" sz="5400" b="1" dirty="0" err="1">
                <a:solidFill>
                  <a:srgbClr val="000000"/>
                </a:solidFill>
                <a:latin typeface="Arial Bold"/>
                <a:ea typeface="Arial Bold"/>
                <a:cs typeface="Arial Bold"/>
                <a:sym typeface="Arial Bold"/>
              </a:rPr>
              <a:t>HÌNH</a:t>
            </a:r>
            <a:r>
              <a:rPr lang="en-US" sz="5400" b="1" dirty="0">
                <a:solidFill>
                  <a:srgbClr val="000000"/>
                </a:solidFill>
                <a:latin typeface="Arial Bold"/>
                <a:ea typeface="Arial Bold"/>
                <a:cs typeface="Arial Bold"/>
                <a:sym typeface="Arial Bold"/>
              </a:rPr>
              <a:t> </a:t>
            </a:r>
            <a:r>
              <a:rPr lang="en-US" sz="5400" b="1" dirty="0" err="1">
                <a:solidFill>
                  <a:srgbClr val="000000"/>
                </a:solidFill>
                <a:latin typeface="Arial Bold"/>
                <a:ea typeface="Arial Bold"/>
                <a:cs typeface="Arial Bold"/>
                <a:sym typeface="Arial Bold"/>
              </a:rPr>
              <a:t>THỰC</a:t>
            </a:r>
            <a:r>
              <a:rPr lang="en-US" sz="5400" b="1" dirty="0">
                <a:solidFill>
                  <a:srgbClr val="000000"/>
                </a:solidFill>
                <a:latin typeface="Arial Bold"/>
                <a:ea typeface="Arial Bold"/>
                <a:cs typeface="Arial Bold"/>
                <a:sym typeface="Arial Bold"/>
              </a:rPr>
              <a:t> </a:t>
            </a:r>
            <a:r>
              <a:rPr lang="en-US" sz="5400" b="1" dirty="0" err="1">
                <a:solidFill>
                  <a:srgbClr val="000000"/>
                </a:solidFill>
                <a:latin typeface="Arial Bold"/>
                <a:ea typeface="Arial Bold"/>
                <a:cs typeface="Arial Bold"/>
                <a:sym typeface="Arial Bold"/>
              </a:rPr>
              <a:t>HIỆN</a:t>
            </a:r>
            <a:r>
              <a:rPr lang="en-US" sz="5400" b="1" dirty="0">
                <a:solidFill>
                  <a:srgbClr val="000000"/>
                </a:solidFill>
                <a:latin typeface="Arial Bold"/>
                <a:ea typeface="Arial Bold"/>
                <a:cs typeface="Arial Bold"/>
                <a:sym typeface="Arial Bold"/>
              </a:rPr>
              <a:t> </a:t>
            </a:r>
            <a:r>
              <a:rPr lang="en-US" sz="5400" b="1" dirty="0" err="1">
                <a:solidFill>
                  <a:srgbClr val="000000"/>
                </a:solidFill>
                <a:latin typeface="Arial Bold"/>
                <a:ea typeface="Arial Bold"/>
                <a:cs typeface="Arial Bold"/>
                <a:sym typeface="Arial Bold"/>
              </a:rPr>
              <a:t>CHÍNH</a:t>
            </a:r>
            <a:r>
              <a:rPr lang="en-US" sz="5400" b="1" dirty="0">
                <a:solidFill>
                  <a:srgbClr val="000000"/>
                </a:solidFill>
                <a:latin typeface="Arial Bold"/>
                <a:ea typeface="Arial Bold"/>
                <a:cs typeface="Arial Bold"/>
                <a:sym typeface="Arial Bold"/>
              </a:rPr>
              <a:t> </a:t>
            </a:r>
            <a:r>
              <a:rPr lang="en-US" sz="5400" b="1" dirty="0" err="1">
                <a:solidFill>
                  <a:srgbClr val="000000"/>
                </a:solidFill>
                <a:latin typeface="Arial Bold"/>
                <a:ea typeface="Arial Bold"/>
                <a:cs typeface="Arial Bold"/>
                <a:sym typeface="Arial Bold"/>
              </a:rPr>
              <a:t>SÁCH</a:t>
            </a:r>
            <a:r>
              <a:rPr lang="en-US" sz="5400" b="1" dirty="0">
                <a:solidFill>
                  <a:srgbClr val="000000"/>
                </a:solidFill>
                <a:latin typeface="Arial Bold"/>
                <a:ea typeface="Arial Bold"/>
                <a:cs typeface="Arial Bold"/>
                <a:sym typeface="Arial Bold"/>
              </a:rPr>
              <a:t> </a:t>
            </a:r>
            <a:r>
              <a:rPr lang="en-US" sz="5400" b="1" dirty="0" err="1">
                <a:solidFill>
                  <a:srgbClr val="000000"/>
                </a:solidFill>
                <a:latin typeface="Arial Bold"/>
                <a:ea typeface="Arial Bold"/>
                <a:cs typeface="Arial Bold"/>
                <a:sym typeface="Arial Bold"/>
              </a:rPr>
              <a:t>BẢO</a:t>
            </a:r>
            <a:r>
              <a:rPr lang="en-US" sz="5400" b="1" dirty="0">
                <a:solidFill>
                  <a:srgbClr val="000000"/>
                </a:solidFill>
                <a:latin typeface="Arial Bold"/>
                <a:ea typeface="Arial Bold"/>
                <a:cs typeface="Arial Bold"/>
                <a:sym typeface="Arial Bold"/>
              </a:rPr>
              <a:t> </a:t>
            </a:r>
            <a:r>
              <a:rPr lang="en-US" sz="5400" b="1" dirty="0" err="1">
                <a:solidFill>
                  <a:srgbClr val="000000"/>
                </a:solidFill>
                <a:latin typeface="Arial Bold"/>
                <a:ea typeface="Arial Bold"/>
                <a:cs typeface="Arial Bold"/>
                <a:sym typeface="Arial Bold"/>
              </a:rPr>
              <a:t>HIỂM</a:t>
            </a:r>
            <a:r>
              <a:rPr lang="en-US" sz="5400" b="1" dirty="0">
                <a:solidFill>
                  <a:srgbClr val="000000"/>
                </a:solidFill>
                <a:latin typeface="Arial Bold"/>
                <a:ea typeface="Arial Bold"/>
                <a:cs typeface="Arial Bold"/>
                <a:sym typeface="Arial Bold"/>
              </a:rPr>
              <a:t> </a:t>
            </a:r>
            <a:r>
              <a:rPr lang="en-US" sz="5400" b="1" dirty="0" err="1">
                <a:solidFill>
                  <a:srgbClr val="000000"/>
                </a:solidFill>
                <a:latin typeface="Arial Bold"/>
                <a:ea typeface="Arial Bold"/>
                <a:cs typeface="Arial Bold"/>
                <a:sym typeface="Arial Bold"/>
              </a:rPr>
              <a:t>THẤT</a:t>
            </a:r>
            <a:r>
              <a:rPr lang="en-US" sz="5400" b="1" dirty="0">
                <a:solidFill>
                  <a:srgbClr val="000000"/>
                </a:solidFill>
                <a:latin typeface="Arial Bold"/>
                <a:ea typeface="Arial Bold"/>
                <a:cs typeface="Arial Bold"/>
                <a:sym typeface="Arial Bold"/>
              </a:rPr>
              <a:t> </a:t>
            </a:r>
            <a:r>
              <a:rPr lang="en-US" sz="5400" b="1" dirty="0" err="1">
                <a:solidFill>
                  <a:srgbClr val="000000"/>
                </a:solidFill>
                <a:latin typeface="Arial Bold"/>
                <a:ea typeface="Arial Bold"/>
                <a:cs typeface="Arial Bold"/>
                <a:sym typeface="Arial Bold"/>
              </a:rPr>
              <a:t>NGHIỆP</a:t>
            </a:r>
            <a:r>
              <a:rPr lang="en-US" sz="5400" b="1" dirty="0">
                <a:solidFill>
                  <a:srgbClr val="000000"/>
                </a:solidFill>
                <a:latin typeface="Arial Bold"/>
                <a:ea typeface="Arial Bold"/>
                <a:cs typeface="Arial Bold"/>
                <a:sym typeface="Arial Bold"/>
              </a:rPr>
              <a:t> (</a:t>
            </a:r>
            <a:r>
              <a:rPr lang="en-US" sz="5400" b="1" dirty="0" err="1">
                <a:solidFill>
                  <a:srgbClr val="000000"/>
                </a:solidFill>
                <a:latin typeface="Arial Bold"/>
                <a:ea typeface="Arial Bold"/>
                <a:cs typeface="Arial Bold"/>
                <a:sym typeface="Arial Bold"/>
              </a:rPr>
              <a:t>NĂM</a:t>
            </a:r>
            <a:r>
              <a:rPr lang="en-US" sz="5400" b="1" dirty="0">
                <a:solidFill>
                  <a:srgbClr val="000000"/>
                </a:solidFill>
                <a:latin typeface="Arial Bold"/>
                <a:ea typeface="Arial Bold"/>
                <a:cs typeface="Arial Bold"/>
                <a:sym typeface="Arial Bold"/>
              </a:rPr>
              <a:t> 2010 – NAY)</a:t>
            </a:r>
          </a:p>
        </p:txBody>
      </p:sp>
    </p:spTree>
    <p:extLst>
      <p:ext uri="{BB962C8B-B14F-4D97-AF65-F5344CB8AC3E}">
        <p14:creationId xmlns:p14="http://schemas.microsoft.com/office/powerpoint/2010/main" val="4105146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8" name="TextBox 8"/>
          <p:cNvSpPr txBox="1"/>
          <p:nvPr/>
        </p:nvSpPr>
        <p:spPr>
          <a:xfrm>
            <a:off x="5164148" y="6243430"/>
            <a:ext cx="7959703" cy="857250"/>
          </a:xfrm>
          <a:prstGeom prst="rect">
            <a:avLst/>
          </a:prstGeom>
        </p:spPr>
        <p:txBody>
          <a:bodyPr lIns="0" tIns="0" rIns="0" bIns="0" rtlCol="0" anchor="t">
            <a:spAutoFit/>
          </a:bodyPr>
          <a:lstStyle/>
          <a:p>
            <a:pPr algn="just">
              <a:lnSpc>
                <a:spcPts val="6299"/>
              </a:lnSpc>
            </a:pPr>
            <a:r>
              <a:rPr lang="en-US" sz="4500" b="1" i="1" dirty="0">
                <a:solidFill>
                  <a:srgbClr val="234BA1"/>
                </a:solidFill>
                <a:latin typeface="Arial Bold Italics"/>
                <a:ea typeface="Arial Bold Italics"/>
                <a:cs typeface="Arial Bold Italics"/>
                <a:sym typeface="Arial Bold Italics"/>
              </a:rPr>
              <a:t>https://</a:t>
            </a:r>
            <a:r>
              <a:rPr lang="en-US" sz="4500" b="1" i="1" dirty="0" err="1">
                <a:solidFill>
                  <a:srgbClr val="234BA1"/>
                </a:solidFill>
                <a:latin typeface="Arial Bold Italics"/>
                <a:ea typeface="Arial Bold Italics"/>
                <a:cs typeface="Arial Bold Italics"/>
                <a:sym typeface="Arial Bold Italics"/>
              </a:rPr>
              <a:t>dichvucong.gov.vn</a:t>
            </a:r>
            <a:r>
              <a:rPr lang="en-US" sz="4500" b="1" i="1" dirty="0">
                <a:solidFill>
                  <a:srgbClr val="234BA1"/>
                </a:solidFill>
                <a:latin typeface="Arial Bold Italics"/>
                <a:ea typeface="Arial Bold Italics"/>
                <a:cs typeface="Arial Bold Italics"/>
                <a:sym typeface="Arial Bold Italics"/>
              </a:rPr>
              <a:t> </a:t>
            </a:r>
          </a:p>
        </p:txBody>
      </p:sp>
      <p:pic>
        <p:nvPicPr>
          <p:cNvPr id="10" name="Picture 9" descr="A black background with red text&#10;&#10;Description automatically generated">
            <a:extLst>
              <a:ext uri="{FF2B5EF4-FFF2-40B4-BE49-F238E27FC236}">
                <a16:creationId xmlns:a16="http://schemas.microsoft.com/office/drawing/2014/main" id="{BFCF8D38-E70E-CD00-A4BF-2EF394EE9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543" y="4777886"/>
            <a:ext cx="7097751" cy="1085850"/>
          </a:xfrm>
          <a:prstGeom prst="rect">
            <a:avLst/>
          </a:prstGeom>
        </p:spPr>
      </p:pic>
      <p:sp>
        <p:nvSpPr>
          <p:cNvPr id="11" name="TextBox 7">
            <a:extLst>
              <a:ext uri="{FF2B5EF4-FFF2-40B4-BE49-F238E27FC236}">
                <a16:creationId xmlns:a16="http://schemas.microsoft.com/office/drawing/2014/main" id="{46E29E10-CEE8-846D-61AE-D557196DB5D3}"/>
              </a:ext>
            </a:extLst>
          </p:cNvPr>
          <p:cNvSpPr txBox="1"/>
          <p:nvPr/>
        </p:nvSpPr>
        <p:spPr>
          <a:xfrm>
            <a:off x="1423659" y="1579329"/>
            <a:ext cx="15028876" cy="2341307"/>
          </a:xfrm>
          <a:prstGeom prst="rect">
            <a:avLst/>
          </a:prstGeom>
        </p:spPr>
        <p:txBody>
          <a:bodyPr wrap="square" lIns="0" tIns="0" rIns="0" bIns="0" rtlCol="0" anchor="t">
            <a:spAutoFit/>
          </a:bodyPr>
          <a:lstStyle/>
          <a:p>
            <a:pPr marL="0" lvl="0" indent="0" algn="ctr">
              <a:lnSpc>
                <a:spcPts val="5880"/>
              </a:lnSpc>
              <a:spcBef>
                <a:spcPct val="0"/>
              </a:spcBef>
            </a:pP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HƯỚNG</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DẪN</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NỘP</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HỒ</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SƠ</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ĐỀ</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NGHỊ</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HƯỞNG</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TRỢ</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CẤP</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THẤT</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NGHIỆP</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p>
          <a:p>
            <a:pPr marL="0" lvl="0" indent="0" algn="ctr">
              <a:lnSpc>
                <a:spcPts val="5880"/>
              </a:lnSpc>
              <a:spcBef>
                <a:spcPct val="0"/>
              </a:spcBef>
            </a:pP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TRÊN</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CỔNG</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DỊCH</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VỤ</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CÔNG</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a:t>
            </a:r>
            <a:r>
              <a:rPr lang="en-US" sz="5500" b="1" dirty="0" err="1">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QUỐC</a:t>
            </a:r>
            <a:r>
              <a:rPr lang="en-US" sz="5500" b="1" dirty="0">
                <a:solidFill>
                  <a:srgbClr val="0070C0"/>
                </a:solidFill>
                <a:effectLst>
                  <a:outerShdw blurRad="50800" dist="38100" dir="18900000" algn="bl" rotWithShape="0">
                    <a:prstClr val="black">
                      <a:alpha val="40000"/>
                    </a:prstClr>
                  </a:outerShdw>
                </a:effectLst>
                <a:latin typeface="Arial Bold"/>
                <a:ea typeface="Arial Bold"/>
                <a:cs typeface="Arial Bold"/>
                <a:sym typeface="Arial Bold"/>
              </a:rPr>
              <a:t> GIA</a:t>
            </a:r>
          </a:p>
        </p:txBody>
      </p:sp>
      <p:pic>
        <p:nvPicPr>
          <p:cNvPr id="15" name="Picture 14" descr="A computer screen with a black background&#10;&#10;Description automatically generated">
            <a:extLst>
              <a:ext uri="{FF2B5EF4-FFF2-40B4-BE49-F238E27FC236}">
                <a16:creationId xmlns:a16="http://schemas.microsoft.com/office/drawing/2014/main" id="{83857F02-BFE2-AB07-4150-00D43C345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2434" y="2566780"/>
            <a:ext cx="11571325" cy="90678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sp>
        <p:nvSpPr>
          <p:cNvPr id="7" name="TextBox 7"/>
          <p:cNvSpPr txBox="1"/>
          <p:nvPr/>
        </p:nvSpPr>
        <p:spPr>
          <a:xfrm>
            <a:off x="1981200" y="1503866"/>
            <a:ext cx="13695329" cy="3084584"/>
          </a:xfrm>
          <a:prstGeom prst="rect">
            <a:avLst/>
          </a:prstGeom>
        </p:spPr>
        <p:txBody>
          <a:bodyPr lIns="0" tIns="0" rIns="0" bIns="0" rtlCol="0" anchor="t">
            <a:spAutoFit/>
          </a:bodyPr>
          <a:lstStyle/>
          <a:p>
            <a:pPr algn="ctr">
              <a:lnSpc>
                <a:spcPts val="5880"/>
              </a:lnSpc>
            </a:pPr>
            <a:r>
              <a:rPr lang="en-US" sz="5500" b="1" dirty="0">
                <a:solidFill>
                  <a:srgbClr val="1836B2"/>
                </a:solidFill>
                <a:latin typeface="Arial Bold"/>
                <a:ea typeface="Arial Bold"/>
                <a:cs typeface="Arial Bold"/>
                <a:sym typeface="Arial Bold"/>
              </a:rPr>
              <a:t>QUY </a:t>
            </a:r>
            <a:r>
              <a:rPr lang="en-US" sz="5500" b="1" dirty="0" err="1">
                <a:solidFill>
                  <a:srgbClr val="1836B2"/>
                </a:solidFill>
                <a:latin typeface="Arial Bold"/>
                <a:ea typeface="Arial Bold"/>
                <a:cs typeface="Arial Bold"/>
                <a:sym typeface="Arial Bold"/>
              </a:rPr>
              <a:t>TRÌNH</a:t>
            </a:r>
            <a:endParaRPr lang="en-US" sz="5500" b="1" dirty="0">
              <a:solidFill>
                <a:srgbClr val="1836B2"/>
              </a:solidFill>
              <a:latin typeface="Arial Bold"/>
              <a:ea typeface="Arial Bold"/>
              <a:cs typeface="Arial Bold"/>
              <a:sym typeface="Arial Bold"/>
            </a:endParaRPr>
          </a:p>
          <a:p>
            <a:pPr algn="ctr">
              <a:lnSpc>
                <a:spcPts val="5880"/>
              </a:lnSpc>
            </a:pPr>
            <a:r>
              <a:rPr lang="en-US" sz="5500" b="1" dirty="0" err="1">
                <a:solidFill>
                  <a:srgbClr val="1836B2"/>
                </a:solidFill>
                <a:latin typeface="Arial Bold"/>
                <a:ea typeface="Arial Bold"/>
                <a:cs typeface="Arial Bold"/>
                <a:sym typeface="Arial Bold"/>
              </a:rPr>
              <a:t>TIẾP</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NHẬN</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HỒ</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SƠ</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GIẢI</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QUYẾT</a:t>
            </a:r>
            <a:r>
              <a:rPr lang="en-US" sz="5500" b="1" dirty="0">
                <a:solidFill>
                  <a:srgbClr val="1836B2"/>
                </a:solidFill>
                <a:latin typeface="Arial Bold"/>
                <a:ea typeface="Arial Bold"/>
                <a:cs typeface="Arial Bold"/>
                <a:sym typeface="Arial Bold"/>
              </a:rPr>
              <a:t> </a:t>
            </a:r>
          </a:p>
          <a:p>
            <a:pPr algn="ctr">
              <a:lnSpc>
                <a:spcPts val="5880"/>
              </a:lnSpc>
            </a:pPr>
            <a:r>
              <a:rPr lang="en-US" sz="5500" b="1" dirty="0" err="1">
                <a:solidFill>
                  <a:srgbClr val="1836B2"/>
                </a:solidFill>
                <a:latin typeface="Arial Bold"/>
                <a:ea typeface="Arial Bold"/>
                <a:cs typeface="Arial Bold"/>
                <a:sym typeface="Arial Bold"/>
              </a:rPr>
              <a:t>HƯỞNG</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TRỢ</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CẤP</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THẤT</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NGHIỆP</a:t>
            </a:r>
            <a:r>
              <a:rPr lang="en-US" sz="5500" b="1" dirty="0">
                <a:solidFill>
                  <a:srgbClr val="1836B2"/>
                </a:solidFill>
                <a:latin typeface="Arial Bold"/>
                <a:ea typeface="Arial Bold"/>
                <a:cs typeface="Arial Bold"/>
                <a:sym typeface="Arial Bold"/>
              </a:rPr>
              <a:t> </a:t>
            </a:r>
          </a:p>
          <a:p>
            <a:pPr marL="0" lvl="0" indent="0" algn="ctr">
              <a:lnSpc>
                <a:spcPts val="5880"/>
              </a:lnSpc>
              <a:spcBef>
                <a:spcPct val="0"/>
              </a:spcBef>
            </a:pPr>
            <a:r>
              <a:rPr lang="en-US" sz="5500" b="1" dirty="0" err="1">
                <a:solidFill>
                  <a:srgbClr val="1836B2"/>
                </a:solidFill>
                <a:latin typeface="Arial Bold"/>
                <a:ea typeface="Arial Bold"/>
                <a:cs typeface="Arial Bold"/>
                <a:sym typeface="Arial Bold"/>
              </a:rPr>
              <a:t>TRÊN</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CỔNG</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DỊCH</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VỤ</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CÔNG</a:t>
            </a:r>
            <a:r>
              <a:rPr lang="en-US" sz="5500" b="1" dirty="0">
                <a:solidFill>
                  <a:srgbClr val="1836B2"/>
                </a:solidFill>
                <a:latin typeface="Arial Bold"/>
                <a:ea typeface="Arial Bold"/>
                <a:cs typeface="Arial Bold"/>
                <a:sym typeface="Arial Bold"/>
              </a:rPr>
              <a:t> </a:t>
            </a:r>
            <a:r>
              <a:rPr lang="en-US" sz="5500" b="1" dirty="0" err="1">
                <a:solidFill>
                  <a:srgbClr val="1836B2"/>
                </a:solidFill>
                <a:latin typeface="Arial Bold"/>
                <a:ea typeface="Arial Bold"/>
                <a:cs typeface="Arial Bold"/>
                <a:sym typeface="Arial Bold"/>
              </a:rPr>
              <a:t>QUỐC</a:t>
            </a:r>
            <a:r>
              <a:rPr lang="en-US" sz="5500" b="1" dirty="0">
                <a:solidFill>
                  <a:srgbClr val="1836B2"/>
                </a:solidFill>
                <a:latin typeface="Arial Bold"/>
                <a:ea typeface="Arial Bold"/>
                <a:cs typeface="Arial Bold"/>
                <a:sym typeface="Arial Bold"/>
              </a:rPr>
              <a:t> GIA</a:t>
            </a:r>
          </a:p>
        </p:txBody>
      </p:sp>
      <p:sp>
        <p:nvSpPr>
          <p:cNvPr id="8" name="TextBox 8"/>
          <p:cNvSpPr txBox="1"/>
          <p:nvPr/>
        </p:nvSpPr>
        <p:spPr>
          <a:xfrm>
            <a:off x="1028700" y="4972050"/>
            <a:ext cx="16685854" cy="3257550"/>
          </a:xfrm>
          <a:prstGeom prst="rect">
            <a:avLst/>
          </a:prstGeom>
        </p:spPr>
        <p:txBody>
          <a:bodyPr lIns="0" tIns="0" rIns="0" bIns="0" rtlCol="0" anchor="t">
            <a:spAutoFit/>
          </a:bodyPr>
          <a:lstStyle/>
          <a:p>
            <a:pPr algn="just">
              <a:lnSpc>
                <a:spcPts val="6299"/>
              </a:lnSpc>
            </a:pPr>
            <a:r>
              <a:rPr lang="en-US" sz="4500" b="1" i="1" dirty="0">
                <a:solidFill>
                  <a:srgbClr val="FF3131"/>
                </a:solidFill>
                <a:latin typeface="Arial Bold Italics"/>
                <a:ea typeface="Arial Bold Italics"/>
                <a:cs typeface="Arial Bold Italics"/>
                <a:sym typeface="Arial Bold Italics"/>
              </a:rPr>
              <a:t>(Ban </a:t>
            </a:r>
            <a:r>
              <a:rPr lang="en-US" sz="4500" b="1" i="1" dirty="0" err="1">
                <a:solidFill>
                  <a:srgbClr val="FF3131"/>
                </a:solidFill>
                <a:latin typeface="Arial Bold Italics"/>
                <a:ea typeface="Arial Bold Italics"/>
                <a:cs typeface="Arial Bold Italics"/>
                <a:sym typeface="Arial Bold Italics"/>
              </a:rPr>
              <a:t>hành</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kèm</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theo</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Công</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văn</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số</a:t>
            </a:r>
            <a:r>
              <a:rPr lang="en-US" sz="4500" b="1" i="1" dirty="0">
                <a:solidFill>
                  <a:srgbClr val="FF3131"/>
                </a:solidFill>
                <a:latin typeface="Arial Bold Italics"/>
                <a:ea typeface="Arial Bold Italics"/>
                <a:cs typeface="Arial Bold Italics"/>
                <a:sym typeface="Arial Bold Italics"/>
              </a:rPr>
              <a:t> 1399/</a:t>
            </a:r>
            <a:r>
              <a:rPr lang="en-US" sz="4500" b="1" i="1" dirty="0" err="1">
                <a:solidFill>
                  <a:srgbClr val="FF3131"/>
                </a:solidFill>
                <a:latin typeface="Arial Bold Italics"/>
                <a:ea typeface="Arial Bold Italics"/>
                <a:cs typeface="Arial Bold Italics"/>
                <a:sym typeface="Arial Bold Italics"/>
              </a:rPr>
              <a:t>LĐTBXH-VL</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ngày</a:t>
            </a:r>
            <a:r>
              <a:rPr lang="en-US" sz="4500" b="1" i="1" dirty="0">
                <a:solidFill>
                  <a:srgbClr val="FF3131"/>
                </a:solidFill>
                <a:latin typeface="Arial Bold Italics"/>
                <a:ea typeface="Arial Bold Italics"/>
                <a:cs typeface="Arial Bold Italics"/>
                <a:sym typeface="Arial Bold Italics"/>
              </a:rPr>
              <a:t> 04/5/2022 </a:t>
            </a:r>
            <a:r>
              <a:rPr lang="en-US" sz="4500" b="1" i="1" dirty="0" err="1">
                <a:solidFill>
                  <a:srgbClr val="FF3131"/>
                </a:solidFill>
                <a:latin typeface="Arial Bold Italics"/>
                <a:ea typeface="Arial Bold Italics"/>
                <a:cs typeface="Arial Bold Italics"/>
                <a:sym typeface="Arial Bold Italics"/>
              </a:rPr>
              <a:t>của</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Bộ</a:t>
            </a:r>
            <a:r>
              <a:rPr lang="en-US" sz="4500" b="1" i="1" dirty="0">
                <a:solidFill>
                  <a:srgbClr val="FF3131"/>
                </a:solidFill>
                <a:latin typeface="Arial Bold Italics"/>
                <a:ea typeface="Arial Bold Italics"/>
                <a:cs typeface="Arial Bold Italics"/>
                <a:sym typeface="Arial Bold Italics"/>
              </a:rPr>
              <a:t> Lao </a:t>
            </a:r>
            <a:r>
              <a:rPr lang="en-US" sz="4500" b="1" i="1" dirty="0" err="1">
                <a:solidFill>
                  <a:srgbClr val="FF3131"/>
                </a:solidFill>
                <a:latin typeface="Arial Bold Italics"/>
                <a:ea typeface="Arial Bold Italics"/>
                <a:cs typeface="Arial Bold Italics"/>
                <a:sym typeface="Arial Bold Italics"/>
              </a:rPr>
              <a:t>động</a:t>
            </a:r>
            <a:r>
              <a:rPr lang="en-US" sz="4500" b="1" i="1" dirty="0">
                <a:solidFill>
                  <a:srgbClr val="FF3131"/>
                </a:solidFill>
                <a:latin typeface="Arial Bold Italics"/>
                <a:ea typeface="Arial Bold Italics"/>
                <a:cs typeface="Arial Bold Italics"/>
                <a:sym typeface="Arial Bold Italics"/>
              </a:rPr>
              <a:t> – Thương </a:t>
            </a:r>
            <a:r>
              <a:rPr lang="en-US" sz="4500" b="1" i="1" dirty="0" err="1">
                <a:solidFill>
                  <a:srgbClr val="FF3131"/>
                </a:solidFill>
                <a:latin typeface="Arial Bold Italics"/>
                <a:ea typeface="Arial Bold Italics"/>
                <a:cs typeface="Arial Bold Italics"/>
                <a:sym typeface="Arial Bold Italics"/>
              </a:rPr>
              <a:t>binh</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và</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Xã</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hội</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về</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việc</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tiếp</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nhận</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và</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giải</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quyết</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hưởng</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trợ</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cấp</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thất</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nghiệp</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trên</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Cổng</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Dịch</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vụ</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công</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Quốc</a:t>
            </a:r>
            <a:r>
              <a:rPr lang="en-US" sz="4500" b="1" i="1" dirty="0">
                <a:solidFill>
                  <a:srgbClr val="FF3131"/>
                </a:solidFill>
                <a:latin typeface="Arial Bold Italics"/>
                <a:ea typeface="Arial Bold Italics"/>
                <a:cs typeface="Arial Bold Italics"/>
                <a:sym typeface="Arial Bold Italics"/>
              </a:rPr>
              <a:t> </a:t>
            </a:r>
            <a:r>
              <a:rPr lang="en-US" sz="4500" b="1" i="1" dirty="0" err="1">
                <a:solidFill>
                  <a:srgbClr val="FF3131"/>
                </a:solidFill>
                <a:latin typeface="Arial Bold Italics"/>
                <a:ea typeface="Arial Bold Italics"/>
                <a:cs typeface="Arial Bold Italics"/>
                <a:sym typeface="Arial Bold Italics"/>
              </a:rPr>
              <a:t>gia</a:t>
            </a:r>
            <a:r>
              <a:rPr lang="en-US" sz="4500" b="1" i="1" dirty="0">
                <a:solidFill>
                  <a:srgbClr val="FF3131"/>
                </a:solidFill>
                <a:latin typeface="Arial Bold Italics"/>
                <a:ea typeface="Arial Bold Italics"/>
                <a:cs typeface="Arial Bold Italics"/>
                <a:sym typeface="Arial Bold Italics"/>
              </a:rPr>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365087" y="0"/>
            <a:ext cx="13557825" cy="10287000"/>
          </a:xfrm>
          <a:custGeom>
            <a:avLst/>
            <a:gdLst/>
            <a:ahLst/>
            <a:cxnLst/>
            <a:rect l="l" t="t" r="r" b="b"/>
            <a:pathLst>
              <a:path w="13557825" h="10287000">
                <a:moveTo>
                  <a:pt x="0" y="0"/>
                </a:moveTo>
                <a:lnTo>
                  <a:pt x="13557826" y="0"/>
                </a:lnTo>
                <a:lnTo>
                  <a:pt x="13557826" y="10287000"/>
                </a:lnTo>
                <a:lnTo>
                  <a:pt x="0" y="1028700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39790" y="240308"/>
            <a:ext cx="7113625" cy="897208"/>
            <a:chOff x="0" y="0"/>
            <a:chExt cx="9484833" cy="1196278"/>
          </a:xfrm>
        </p:grpSpPr>
        <p:sp>
          <p:nvSpPr>
            <p:cNvPr id="4" name="Freeform 4"/>
            <p:cNvSpPr/>
            <p:nvPr/>
          </p:nvSpPr>
          <p:spPr>
            <a:xfrm>
              <a:off x="0" y="0"/>
              <a:ext cx="1173277" cy="1173277"/>
            </a:xfrm>
            <a:custGeom>
              <a:avLst/>
              <a:gdLst/>
              <a:ahLst/>
              <a:cxnLst/>
              <a:rect l="l" t="t" r="r" b="b"/>
              <a:pathLst>
                <a:path w="1173277" h="1173277">
                  <a:moveTo>
                    <a:pt x="0" y="0"/>
                  </a:moveTo>
                  <a:lnTo>
                    <a:pt x="1173277" y="0"/>
                  </a:lnTo>
                  <a:lnTo>
                    <a:pt x="1173277" y="1173277"/>
                  </a:lnTo>
                  <a:lnTo>
                    <a:pt x="0" y="117327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FFFFFF"/>
                  </a:solidFill>
                  <a:latin typeface="Arial Bold"/>
                  <a:ea typeface="Arial Bold"/>
                  <a:cs typeface="Arial Bold"/>
                  <a:sym typeface="Arial Bold"/>
                </a:rPr>
                <a:t>SỞ LAO ĐỘNG - THƯƠNG BINH VÀ XÃ HỘI</a:t>
              </a:r>
            </a:p>
            <a:p>
              <a:pPr algn="ctr">
                <a:lnSpc>
                  <a:spcPts val="2966"/>
                </a:lnSpc>
              </a:pPr>
              <a:r>
                <a:rPr lang="en-US" sz="2118"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311825" y="186773"/>
              <a:ext cx="8173008" cy="1009505"/>
            </a:xfrm>
            <a:prstGeom prst="rect">
              <a:avLst/>
            </a:prstGeom>
          </p:spPr>
          <p:txBody>
            <a:bodyPr lIns="0" tIns="0" rIns="0" bIns="0" rtlCol="0" anchor="t">
              <a:spAutoFit/>
            </a:bodyPr>
            <a:lstStyle/>
            <a:p>
              <a:pPr algn="ctr">
                <a:lnSpc>
                  <a:spcPts val="2966"/>
                </a:lnSpc>
              </a:pPr>
              <a:r>
                <a:rPr lang="en-US" sz="2118" b="1">
                  <a:solidFill>
                    <a:srgbClr val="1836B2">
                      <a:alpha val="49804"/>
                    </a:srgbClr>
                  </a:solidFill>
                  <a:latin typeface="Arial Bold"/>
                  <a:ea typeface="Arial Bold"/>
                  <a:cs typeface="Arial Bold"/>
                  <a:sym typeface="Arial Bold"/>
                </a:rPr>
                <a:t>SỞ LAO ĐỘNG - THƯƠNG BINH VÀ XÃ HỘI</a:t>
              </a:r>
            </a:p>
            <a:p>
              <a:pPr algn="ctr">
                <a:lnSpc>
                  <a:spcPts val="2966"/>
                </a:lnSpc>
              </a:pPr>
              <a:r>
                <a:rPr lang="en-US" sz="2118" b="1">
                  <a:solidFill>
                    <a:srgbClr val="1836B2">
                      <a:alpha val="49804"/>
                    </a:srgbClr>
                  </a:solidFill>
                  <a:latin typeface="Arial Bold"/>
                  <a:ea typeface="Arial Bold"/>
                  <a:cs typeface="Arial Bold"/>
                  <a:sym typeface="Arial Bold"/>
                </a:rPr>
                <a:t>TRUNG TÂM DỊCH VỤ VIỆC LÀM KHÁNH HÒA</a:t>
              </a:r>
            </a:p>
          </p:txBody>
        </p:sp>
      </p:grpSp>
      <p:grpSp>
        <p:nvGrpSpPr>
          <p:cNvPr id="7" name="Group 7"/>
          <p:cNvGrpSpPr/>
          <p:nvPr/>
        </p:nvGrpSpPr>
        <p:grpSpPr>
          <a:xfrm>
            <a:off x="-1611592" y="4447475"/>
            <a:ext cx="20535979" cy="5355372"/>
            <a:chOff x="0" y="0"/>
            <a:chExt cx="20307791" cy="5295866"/>
          </a:xfrm>
        </p:grpSpPr>
        <p:sp>
          <p:nvSpPr>
            <p:cNvPr id="8" name="Freeform 8"/>
            <p:cNvSpPr/>
            <p:nvPr/>
          </p:nvSpPr>
          <p:spPr>
            <a:xfrm>
              <a:off x="0" y="0"/>
              <a:ext cx="20307791" cy="5295866"/>
            </a:xfrm>
            <a:custGeom>
              <a:avLst/>
              <a:gdLst/>
              <a:ahLst/>
              <a:cxnLst/>
              <a:rect l="l" t="t" r="r" b="b"/>
              <a:pathLst>
                <a:path w="20307791" h="5295866">
                  <a:moveTo>
                    <a:pt x="18986894" y="5295866"/>
                  </a:moveTo>
                  <a:lnTo>
                    <a:pt x="1320898" y="5295866"/>
                  </a:lnTo>
                  <a:cubicBezTo>
                    <a:pt x="591568" y="5295866"/>
                    <a:pt x="0" y="5063675"/>
                    <a:pt x="0" y="4779002"/>
                  </a:cubicBezTo>
                  <a:lnTo>
                    <a:pt x="0" y="518454"/>
                  </a:lnTo>
                  <a:cubicBezTo>
                    <a:pt x="0" y="232191"/>
                    <a:pt x="591568" y="0"/>
                    <a:pt x="1320898" y="0"/>
                  </a:cubicBezTo>
                  <a:lnTo>
                    <a:pt x="18986894" y="0"/>
                  </a:lnTo>
                  <a:cubicBezTo>
                    <a:pt x="19716224" y="0"/>
                    <a:pt x="20307791" y="232191"/>
                    <a:pt x="20307791" y="518454"/>
                  </a:cubicBezTo>
                  <a:lnTo>
                    <a:pt x="20307791" y="4779002"/>
                  </a:lnTo>
                  <a:cubicBezTo>
                    <a:pt x="20307791" y="5063675"/>
                    <a:pt x="19716224" y="5295866"/>
                    <a:pt x="18986894" y="5295866"/>
                  </a:cubicBezTo>
                  <a:close/>
                </a:path>
              </a:pathLst>
            </a:custGeom>
            <a:blipFill>
              <a:blip r:embed="rId5">
                <a:alphaModFix amt="40000"/>
              </a:blip>
              <a:stretch>
                <a:fillRect t="-80617" b="-80617"/>
              </a:stretch>
            </a:blipFill>
          </p:spPr>
          <p:txBody>
            <a:bodyPr/>
            <a:lstStyle/>
            <a:p>
              <a:endParaRPr lang="en-US"/>
            </a:p>
          </p:txBody>
        </p:sp>
      </p:grpSp>
      <p:grpSp>
        <p:nvGrpSpPr>
          <p:cNvPr id="9" name="Group 9"/>
          <p:cNvGrpSpPr/>
          <p:nvPr/>
        </p:nvGrpSpPr>
        <p:grpSpPr>
          <a:xfrm>
            <a:off x="4249499" y="3794175"/>
            <a:ext cx="9789002" cy="5246370"/>
            <a:chOff x="0" y="0"/>
            <a:chExt cx="1516573" cy="812800"/>
          </a:xfrm>
        </p:grpSpPr>
        <p:sp>
          <p:nvSpPr>
            <p:cNvPr id="10" name="Freeform 10"/>
            <p:cNvSpPr/>
            <p:nvPr/>
          </p:nvSpPr>
          <p:spPr>
            <a:xfrm>
              <a:off x="0" y="0"/>
              <a:ext cx="1516573" cy="812800"/>
            </a:xfrm>
            <a:custGeom>
              <a:avLst/>
              <a:gdLst/>
              <a:ahLst/>
              <a:cxnLst/>
              <a:rect l="l" t="t" r="r" b="b"/>
              <a:pathLst>
                <a:path w="1516573" h="812800">
                  <a:moveTo>
                    <a:pt x="0" y="0"/>
                  </a:moveTo>
                  <a:lnTo>
                    <a:pt x="1516573" y="0"/>
                  </a:lnTo>
                  <a:lnTo>
                    <a:pt x="1516573" y="812800"/>
                  </a:lnTo>
                  <a:lnTo>
                    <a:pt x="0" y="812800"/>
                  </a:lnTo>
                  <a:close/>
                </a:path>
              </a:pathLst>
            </a:custGeom>
            <a:blipFill>
              <a:blip r:embed="rId6"/>
              <a:stretch>
                <a:fillRect t="-12195" b="-12195"/>
              </a:stretch>
            </a:blipFill>
          </p:spPr>
          <p:txBody>
            <a:bodyPr/>
            <a:lstStyle/>
            <a:p>
              <a:endParaRPr lang="en-US"/>
            </a:p>
          </p:txBody>
        </p:sp>
      </p:grpSp>
      <p:sp>
        <p:nvSpPr>
          <p:cNvPr id="11" name="Freeform 11"/>
          <p:cNvSpPr/>
          <p:nvPr/>
        </p:nvSpPr>
        <p:spPr>
          <a:xfrm>
            <a:off x="860454" y="5600263"/>
            <a:ext cx="2729160" cy="406893"/>
          </a:xfrm>
          <a:custGeom>
            <a:avLst/>
            <a:gdLst/>
            <a:ahLst/>
            <a:cxnLst/>
            <a:rect l="l" t="t" r="r" b="b"/>
            <a:pathLst>
              <a:path w="2729160" h="406893">
                <a:moveTo>
                  <a:pt x="0" y="0"/>
                </a:moveTo>
                <a:lnTo>
                  <a:pt x="2729161" y="0"/>
                </a:lnTo>
                <a:lnTo>
                  <a:pt x="2729161" y="406893"/>
                </a:lnTo>
                <a:lnTo>
                  <a:pt x="0" y="406893"/>
                </a:lnTo>
                <a:lnTo>
                  <a:pt x="0" y="0"/>
                </a:lnTo>
                <a:close/>
              </a:path>
            </a:pathLst>
          </a:custGeom>
          <a:blipFill>
            <a:blip r:embed="rId7">
              <a:alphaModFix amt="65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4530140" y="5600263"/>
            <a:ext cx="2729160" cy="406893"/>
          </a:xfrm>
          <a:custGeom>
            <a:avLst/>
            <a:gdLst/>
            <a:ahLst/>
            <a:cxnLst/>
            <a:rect l="l" t="t" r="r" b="b"/>
            <a:pathLst>
              <a:path w="2729160" h="406893">
                <a:moveTo>
                  <a:pt x="0" y="0"/>
                </a:moveTo>
                <a:lnTo>
                  <a:pt x="2729160" y="0"/>
                </a:lnTo>
                <a:lnTo>
                  <a:pt x="2729160" y="406893"/>
                </a:lnTo>
                <a:lnTo>
                  <a:pt x="0" y="406893"/>
                </a:lnTo>
                <a:lnTo>
                  <a:pt x="0" y="0"/>
                </a:lnTo>
                <a:close/>
              </a:path>
            </a:pathLst>
          </a:custGeom>
          <a:blipFill>
            <a:blip r:embed="rId7">
              <a:alphaModFix amt="65000"/>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2225035" y="2008358"/>
            <a:ext cx="13628959" cy="2194850"/>
            <a:chOff x="0" y="0"/>
            <a:chExt cx="18171945" cy="2926466"/>
          </a:xfrm>
        </p:grpSpPr>
        <p:sp>
          <p:nvSpPr>
            <p:cNvPr id="14" name="TextBox 14"/>
            <p:cNvSpPr txBox="1"/>
            <p:nvPr/>
          </p:nvSpPr>
          <p:spPr>
            <a:xfrm>
              <a:off x="278630" y="-561975"/>
              <a:ext cx="17893315" cy="3488441"/>
            </a:xfrm>
            <a:prstGeom prst="rect">
              <a:avLst/>
            </a:prstGeom>
          </p:spPr>
          <p:txBody>
            <a:bodyPr lIns="0" tIns="0" rIns="0" bIns="0" rtlCol="0" anchor="t">
              <a:spAutoFit/>
            </a:bodyPr>
            <a:lstStyle/>
            <a:p>
              <a:pPr algn="ctr">
                <a:lnSpc>
                  <a:spcPts val="20249"/>
                </a:lnSpc>
              </a:pPr>
              <a:r>
                <a:rPr lang="en-US" sz="14463" b="1">
                  <a:solidFill>
                    <a:srgbClr val="FFFFFF"/>
                  </a:solidFill>
                  <a:latin typeface="Arial Bold"/>
                  <a:ea typeface="Arial Bold"/>
                  <a:cs typeface="Arial Bold"/>
                  <a:sym typeface="Arial Bold"/>
                </a:rPr>
                <a:t>THANK YOU!</a:t>
              </a:r>
            </a:p>
          </p:txBody>
        </p:sp>
        <p:sp>
          <p:nvSpPr>
            <p:cNvPr id="15" name="TextBox 15"/>
            <p:cNvSpPr txBox="1"/>
            <p:nvPr/>
          </p:nvSpPr>
          <p:spPr>
            <a:xfrm>
              <a:off x="0" y="-561975"/>
              <a:ext cx="17893315" cy="3488441"/>
            </a:xfrm>
            <a:prstGeom prst="rect">
              <a:avLst/>
            </a:prstGeom>
          </p:spPr>
          <p:txBody>
            <a:bodyPr lIns="0" tIns="0" rIns="0" bIns="0" rtlCol="0" anchor="t">
              <a:spAutoFit/>
            </a:bodyPr>
            <a:lstStyle/>
            <a:p>
              <a:pPr algn="ctr">
                <a:lnSpc>
                  <a:spcPts val="20249"/>
                </a:lnSpc>
              </a:pPr>
              <a:r>
                <a:rPr lang="en-US" sz="14463" b="1">
                  <a:solidFill>
                    <a:srgbClr val="004AAD"/>
                  </a:solidFill>
                  <a:latin typeface="Arial Bold"/>
                  <a:ea typeface="Arial Bold"/>
                  <a:cs typeface="Arial Bold"/>
                  <a:sym typeface="Arial Bold"/>
                </a:rPr>
                <a:t>THANK YOU!</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a:extLst>
            <a:ext uri="{FF2B5EF4-FFF2-40B4-BE49-F238E27FC236}">
              <a16:creationId xmlns:a16="http://schemas.microsoft.com/office/drawing/2014/main" id="{16AC25DB-92D2-842F-CB2A-4B828BF0623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4FE3880-7AA8-D490-CCF6-9846ABE304BD}"/>
              </a:ext>
            </a:extLst>
          </p:cNvPr>
          <p:cNvGrpSpPr/>
          <p:nvPr/>
        </p:nvGrpSpPr>
        <p:grpSpPr>
          <a:xfrm>
            <a:off x="0" y="9939"/>
            <a:ext cx="18288000" cy="1227505"/>
            <a:chOff x="0" y="0"/>
            <a:chExt cx="4816593" cy="323294"/>
          </a:xfrm>
        </p:grpSpPr>
        <p:sp>
          <p:nvSpPr>
            <p:cNvPr id="3" name="Freeform 3">
              <a:extLst>
                <a:ext uri="{FF2B5EF4-FFF2-40B4-BE49-F238E27FC236}">
                  <a16:creationId xmlns:a16="http://schemas.microsoft.com/office/drawing/2014/main" id="{96C2B94D-3C4C-199B-D085-5BDE1CC800B2}"/>
                </a:ext>
              </a:extLst>
            </p:cNvPr>
            <p:cNvSpPr/>
            <p:nvPr/>
          </p:nvSpPr>
          <p:spPr>
            <a:xfrm>
              <a:off x="0" y="0"/>
              <a:ext cx="4816592" cy="323294"/>
            </a:xfrm>
            <a:custGeom>
              <a:avLst/>
              <a:gdLst/>
              <a:ahLst/>
              <a:cxnLst/>
              <a:rect l="l" t="t" r="r" b="b"/>
              <a:pathLst>
                <a:path w="4816592" h="323294">
                  <a:moveTo>
                    <a:pt x="0" y="0"/>
                  </a:moveTo>
                  <a:lnTo>
                    <a:pt x="4816592" y="0"/>
                  </a:lnTo>
                  <a:lnTo>
                    <a:pt x="4816592" y="323294"/>
                  </a:lnTo>
                  <a:lnTo>
                    <a:pt x="0" y="323294"/>
                  </a:lnTo>
                  <a:close/>
                </a:path>
              </a:pathLst>
            </a:custGeom>
            <a:solidFill>
              <a:srgbClr val="0CC0DF">
                <a:alpha val="16863"/>
              </a:srgbClr>
            </a:solidFill>
          </p:spPr>
          <p:txBody>
            <a:bodyPr/>
            <a:lstStyle/>
            <a:p>
              <a:endParaRPr lang="en-US"/>
            </a:p>
          </p:txBody>
        </p:sp>
        <p:sp>
          <p:nvSpPr>
            <p:cNvPr id="4" name="TextBox 4">
              <a:extLst>
                <a:ext uri="{FF2B5EF4-FFF2-40B4-BE49-F238E27FC236}">
                  <a16:creationId xmlns:a16="http://schemas.microsoft.com/office/drawing/2014/main" id="{B05A7164-658C-358A-AC95-486E54B3B1B0}"/>
                </a:ext>
              </a:extLst>
            </p:cNvPr>
            <p:cNvSpPr txBox="1"/>
            <p:nvPr/>
          </p:nvSpPr>
          <p:spPr>
            <a:xfrm>
              <a:off x="0" y="-57150"/>
              <a:ext cx="4816593" cy="380444"/>
            </a:xfrm>
            <a:prstGeom prst="rect">
              <a:avLst/>
            </a:prstGeom>
          </p:spPr>
          <p:txBody>
            <a:bodyPr lIns="50800" tIns="50800" rIns="50800" bIns="50800" rtlCol="0" anchor="ctr"/>
            <a:lstStyle/>
            <a:p>
              <a:pPr algn="ctr">
                <a:lnSpc>
                  <a:spcPts val="3500"/>
                </a:lnSpc>
              </a:pPr>
              <a:endParaRPr/>
            </a:p>
          </p:txBody>
        </p:sp>
      </p:grpSp>
      <p:sp>
        <p:nvSpPr>
          <p:cNvPr id="5" name="Freeform 5">
            <a:extLst>
              <a:ext uri="{FF2B5EF4-FFF2-40B4-BE49-F238E27FC236}">
                <a16:creationId xmlns:a16="http://schemas.microsoft.com/office/drawing/2014/main" id="{6F4DC821-9CED-3682-148F-ECE50ABB9756}"/>
              </a:ext>
            </a:extLst>
          </p:cNvPr>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02A9A7F3-3E6C-EBE0-21DA-E6D71F26B1B1}"/>
              </a:ext>
            </a:extLst>
          </p:cNvPr>
          <p:cNvGrpSpPr/>
          <p:nvPr/>
        </p:nvGrpSpPr>
        <p:grpSpPr>
          <a:xfrm>
            <a:off x="233246" y="185186"/>
            <a:ext cx="5827690" cy="735019"/>
            <a:chOff x="0" y="0"/>
            <a:chExt cx="7770253" cy="980026"/>
          </a:xfrm>
        </p:grpSpPr>
        <p:sp>
          <p:nvSpPr>
            <p:cNvPr id="7" name="Freeform 7">
              <a:extLst>
                <a:ext uri="{FF2B5EF4-FFF2-40B4-BE49-F238E27FC236}">
                  <a16:creationId xmlns:a16="http://schemas.microsoft.com/office/drawing/2014/main" id="{C57ABA74-CB12-FC46-788E-A967E584D7A9}"/>
                </a:ext>
              </a:extLst>
            </p:cNvPr>
            <p:cNvSpPr/>
            <p:nvPr/>
          </p:nvSpPr>
          <p:spPr>
            <a:xfrm>
              <a:off x="0" y="0"/>
              <a:ext cx="961183" cy="961183"/>
            </a:xfrm>
            <a:custGeom>
              <a:avLst/>
              <a:gdLst/>
              <a:ahLst/>
              <a:cxnLst/>
              <a:rect l="l" t="t" r="r" b="b"/>
              <a:pathLst>
                <a:path w="961183" h="961183">
                  <a:moveTo>
                    <a:pt x="0" y="0"/>
                  </a:moveTo>
                  <a:lnTo>
                    <a:pt x="961183" y="0"/>
                  </a:lnTo>
                  <a:lnTo>
                    <a:pt x="961183" y="961183"/>
                  </a:lnTo>
                  <a:lnTo>
                    <a:pt x="0" y="961183"/>
                  </a:lnTo>
                  <a:lnTo>
                    <a:pt x="0" y="0"/>
                  </a:lnTo>
                  <a:close/>
                </a:path>
              </a:pathLst>
            </a:custGeom>
            <a:blipFill>
              <a:blip r:embed="rId4"/>
              <a:stretch>
                <a:fillRect/>
              </a:stretch>
            </a:blipFill>
          </p:spPr>
          <p:txBody>
            <a:bodyPr/>
            <a:lstStyle/>
            <a:p>
              <a:endParaRPr lang="en-US"/>
            </a:p>
          </p:txBody>
        </p:sp>
        <p:sp>
          <p:nvSpPr>
            <p:cNvPr id="8" name="TextBox 8">
              <a:extLst>
                <a:ext uri="{FF2B5EF4-FFF2-40B4-BE49-F238E27FC236}">
                  <a16:creationId xmlns:a16="http://schemas.microsoft.com/office/drawing/2014/main" id="{B38E4C61-E408-C2D1-A3E9-7C5B31F7745E}"/>
                </a:ext>
              </a:extLst>
            </p:cNvPr>
            <p:cNvSpPr txBox="1"/>
            <p:nvPr/>
          </p:nvSpPr>
          <p:spPr>
            <a:xfrm>
              <a:off x="1074686" y="147038"/>
              <a:ext cx="6695567" cy="832988"/>
            </a:xfrm>
            <a:prstGeom prst="rect">
              <a:avLst/>
            </a:prstGeom>
          </p:spPr>
          <p:txBody>
            <a:bodyPr lIns="0" tIns="0" rIns="0" bIns="0" rtlCol="0" anchor="t">
              <a:spAutoFit/>
            </a:bodyPr>
            <a:lstStyle/>
            <a:p>
              <a:pPr algn="ctr">
                <a:lnSpc>
                  <a:spcPts val="2429"/>
                </a:lnSpc>
              </a:pPr>
              <a:r>
                <a:rPr lang="en-US" sz="1735" b="1">
                  <a:solidFill>
                    <a:srgbClr val="FFFFFF"/>
                  </a:solidFill>
                  <a:latin typeface="Arial Bold"/>
                  <a:ea typeface="Arial Bold"/>
                  <a:cs typeface="Arial Bold"/>
                  <a:sym typeface="Arial Bold"/>
                </a:rPr>
                <a:t>SỞ LAO ĐỘNG - THƯƠNG BINH VÀ XÃ HỘI</a:t>
              </a:r>
            </a:p>
            <a:p>
              <a:pPr algn="ctr">
                <a:lnSpc>
                  <a:spcPts val="2429"/>
                </a:lnSpc>
              </a:pPr>
              <a:r>
                <a:rPr lang="en-US" sz="1735" b="1">
                  <a:solidFill>
                    <a:srgbClr val="FFFFFF"/>
                  </a:solidFill>
                  <a:latin typeface="Arial Bold"/>
                  <a:ea typeface="Arial Bold"/>
                  <a:cs typeface="Arial Bold"/>
                  <a:sym typeface="Arial Bold"/>
                </a:rPr>
                <a:t>TRUNG TÂM DỊCH VỤ VIỆC LÀM KHÁNH HÒA</a:t>
              </a:r>
            </a:p>
          </p:txBody>
        </p:sp>
        <p:sp>
          <p:nvSpPr>
            <p:cNvPr id="9" name="TextBox 9">
              <a:extLst>
                <a:ext uri="{FF2B5EF4-FFF2-40B4-BE49-F238E27FC236}">
                  <a16:creationId xmlns:a16="http://schemas.microsoft.com/office/drawing/2014/main" id="{791143A9-D1C7-BD67-CE28-9CAFA019D79F}"/>
                </a:ext>
              </a:extLst>
            </p:cNvPr>
            <p:cNvSpPr txBox="1"/>
            <p:nvPr/>
          </p:nvSpPr>
          <p:spPr>
            <a:xfrm>
              <a:off x="1074687" y="147037"/>
              <a:ext cx="6695566" cy="832989"/>
            </a:xfrm>
            <a:prstGeom prst="rect">
              <a:avLst/>
            </a:prstGeom>
          </p:spPr>
          <p:txBody>
            <a:bodyPr lIns="0" tIns="0" rIns="0" bIns="0" rtlCol="0" anchor="t">
              <a:spAutoFit/>
            </a:bodyPr>
            <a:lstStyle/>
            <a:p>
              <a:pPr algn="ctr">
                <a:lnSpc>
                  <a:spcPts val="2429"/>
                </a:lnSpc>
              </a:pPr>
              <a:r>
                <a:rPr lang="en-US" sz="1735" b="1" dirty="0" err="1">
                  <a:solidFill>
                    <a:srgbClr val="1836B2">
                      <a:alpha val="49804"/>
                    </a:srgbClr>
                  </a:solidFill>
                  <a:latin typeface="Arial Bold"/>
                  <a:ea typeface="Arial Bold"/>
                  <a:cs typeface="Arial Bold"/>
                  <a:sym typeface="Arial Bold"/>
                </a:rPr>
                <a:t>SỞ</a:t>
              </a:r>
              <a:r>
                <a:rPr lang="en-US" sz="1735" b="1" dirty="0">
                  <a:solidFill>
                    <a:srgbClr val="1836B2">
                      <a:alpha val="49804"/>
                    </a:srgbClr>
                  </a:solidFill>
                  <a:latin typeface="Arial Bold"/>
                  <a:ea typeface="Arial Bold"/>
                  <a:cs typeface="Arial Bold"/>
                  <a:sym typeface="Arial Bold"/>
                </a:rPr>
                <a:t> LAO </a:t>
              </a:r>
              <a:r>
                <a:rPr lang="en-US" sz="1735" b="1" dirty="0" err="1">
                  <a:solidFill>
                    <a:srgbClr val="1836B2">
                      <a:alpha val="49804"/>
                    </a:srgbClr>
                  </a:solidFill>
                  <a:latin typeface="Arial Bold"/>
                  <a:ea typeface="Arial Bold"/>
                  <a:cs typeface="Arial Bold"/>
                  <a:sym typeface="Arial Bold"/>
                </a:rPr>
                <a:t>ĐỘNG</a:t>
              </a:r>
              <a:r>
                <a:rPr lang="en-US" sz="1735" b="1" dirty="0">
                  <a:solidFill>
                    <a:srgbClr val="1836B2">
                      <a:alpha val="49804"/>
                    </a:srgbClr>
                  </a:solidFill>
                  <a:latin typeface="Arial Bold"/>
                  <a:ea typeface="Arial Bold"/>
                  <a:cs typeface="Arial Bold"/>
                  <a:sym typeface="Arial Bold"/>
                </a:rPr>
                <a:t> - THƯƠNG BINH </a:t>
              </a:r>
              <a:r>
                <a:rPr lang="en-US" sz="1735" b="1" dirty="0" err="1">
                  <a:solidFill>
                    <a:srgbClr val="1836B2">
                      <a:alpha val="49804"/>
                    </a:srgbClr>
                  </a:solidFill>
                  <a:latin typeface="Arial Bold"/>
                  <a:ea typeface="Arial Bold"/>
                  <a:cs typeface="Arial Bold"/>
                  <a:sym typeface="Arial Bold"/>
                </a:rPr>
                <a:t>VÀ</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XÃ</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HỘI</a:t>
              </a:r>
              <a:endParaRPr lang="en-US" sz="1735" b="1" dirty="0">
                <a:solidFill>
                  <a:srgbClr val="1836B2">
                    <a:alpha val="49804"/>
                  </a:srgbClr>
                </a:solidFill>
                <a:latin typeface="Arial Bold"/>
                <a:ea typeface="Arial Bold"/>
                <a:cs typeface="Arial Bold"/>
                <a:sym typeface="Arial Bold"/>
              </a:endParaRPr>
            </a:p>
            <a:p>
              <a:pPr algn="ctr">
                <a:lnSpc>
                  <a:spcPts val="2429"/>
                </a:lnSpc>
              </a:pPr>
              <a:r>
                <a:rPr lang="en-US" sz="1735" b="1" dirty="0">
                  <a:solidFill>
                    <a:srgbClr val="1836B2">
                      <a:alpha val="49804"/>
                    </a:srgbClr>
                  </a:solidFill>
                  <a:latin typeface="Arial Bold"/>
                  <a:ea typeface="Arial Bold"/>
                  <a:cs typeface="Arial Bold"/>
                  <a:sym typeface="Arial Bold"/>
                </a:rPr>
                <a:t>TRUNG </a:t>
              </a:r>
              <a:r>
                <a:rPr lang="en-US" sz="1735" b="1" dirty="0" err="1">
                  <a:solidFill>
                    <a:srgbClr val="1836B2">
                      <a:alpha val="49804"/>
                    </a:srgbClr>
                  </a:solidFill>
                  <a:latin typeface="Arial Bold"/>
                  <a:ea typeface="Arial Bold"/>
                  <a:cs typeface="Arial Bold"/>
                  <a:sym typeface="Arial Bold"/>
                </a:rPr>
                <a:t>TÂM</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DỊCH</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VỤ</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VIỆC</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LÀM</a:t>
              </a:r>
              <a:r>
                <a:rPr lang="en-US" sz="1735" b="1" dirty="0">
                  <a:solidFill>
                    <a:srgbClr val="1836B2">
                      <a:alpha val="49804"/>
                    </a:srgbClr>
                  </a:solidFill>
                  <a:latin typeface="Arial Bold"/>
                  <a:ea typeface="Arial Bold"/>
                  <a:cs typeface="Arial Bold"/>
                  <a:sym typeface="Arial Bold"/>
                </a:rPr>
                <a:t> KHÁNH </a:t>
              </a:r>
              <a:r>
                <a:rPr lang="en-US" sz="1735" b="1" dirty="0" err="1">
                  <a:solidFill>
                    <a:srgbClr val="1836B2">
                      <a:alpha val="49804"/>
                    </a:srgbClr>
                  </a:solidFill>
                  <a:latin typeface="Arial Bold"/>
                  <a:ea typeface="Arial Bold"/>
                  <a:cs typeface="Arial Bold"/>
                  <a:sym typeface="Arial Bold"/>
                </a:rPr>
                <a:t>HÒA</a:t>
              </a:r>
              <a:endParaRPr lang="en-US" sz="1735" b="1" dirty="0">
                <a:solidFill>
                  <a:srgbClr val="1836B2">
                    <a:alpha val="49804"/>
                  </a:srgbClr>
                </a:solidFill>
                <a:latin typeface="Arial Bold"/>
                <a:ea typeface="Arial Bold"/>
                <a:cs typeface="Arial Bold"/>
                <a:sym typeface="Arial Bold"/>
              </a:endParaRPr>
            </a:p>
          </p:txBody>
        </p:sp>
      </p:grpSp>
      <p:sp>
        <p:nvSpPr>
          <p:cNvPr id="11" name="Freeform 11">
            <a:extLst>
              <a:ext uri="{FF2B5EF4-FFF2-40B4-BE49-F238E27FC236}">
                <a16:creationId xmlns:a16="http://schemas.microsoft.com/office/drawing/2014/main" id="{24CB6DE1-AD8A-FFDD-FFCE-6CBD125D7B39}"/>
              </a:ext>
            </a:extLst>
          </p:cNvPr>
          <p:cNvSpPr/>
          <p:nvPr/>
        </p:nvSpPr>
        <p:spPr>
          <a:xfrm>
            <a:off x="0" y="5777154"/>
            <a:ext cx="5286664" cy="4940828"/>
          </a:xfrm>
          <a:custGeom>
            <a:avLst/>
            <a:gdLst/>
            <a:ahLst/>
            <a:cxnLst/>
            <a:rect l="l" t="t" r="r" b="b"/>
            <a:pathLst>
              <a:path w="5286664" h="4940828">
                <a:moveTo>
                  <a:pt x="0" y="0"/>
                </a:moveTo>
                <a:lnTo>
                  <a:pt x="5286664" y="0"/>
                </a:lnTo>
                <a:lnTo>
                  <a:pt x="5286664"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TextBox 14">
            <a:extLst>
              <a:ext uri="{FF2B5EF4-FFF2-40B4-BE49-F238E27FC236}">
                <a16:creationId xmlns:a16="http://schemas.microsoft.com/office/drawing/2014/main" id="{7A0A48A8-E7BE-103D-F112-F0AA01901992}"/>
              </a:ext>
            </a:extLst>
          </p:cNvPr>
          <p:cNvSpPr txBox="1"/>
          <p:nvPr/>
        </p:nvSpPr>
        <p:spPr>
          <a:xfrm>
            <a:off x="1219200" y="1318272"/>
            <a:ext cx="15374850" cy="1354217"/>
          </a:xfrm>
          <a:prstGeom prst="rect">
            <a:avLst/>
          </a:prstGeom>
        </p:spPr>
        <p:txBody>
          <a:bodyPr wrap="square" lIns="0" tIns="0" rIns="0" bIns="0" rtlCol="0" anchor="t">
            <a:spAutoFit/>
          </a:bodyPr>
          <a:lstStyle/>
          <a:p>
            <a:pPr algn="ctr"/>
            <a:r>
              <a:rPr lang="en-US" sz="4400" b="1" dirty="0" err="1">
                <a:solidFill>
                  <a:schemeClr val="tx2"/>
                </a:solidFill>
                <a:latin typeface="Arial Bold"/>
                <a:ea typeface="Arial Bold"/>
                <a:cs typeface="Arial Bold"/>
                <a:sym typeface="Arial Bold"/>
              </a:rPr>
              <a:t>SỐ</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NGƯỜI</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NỘP</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HỒ</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SƠ</a:t>
            </a:r>
            <a:r>
              <a:rPr lang="en-US" sz="4400" b="1" dirty="0">
                <a:solidFill>
                  <a:schemeClr val="tx2"/>
                </a:solidFill>
                <a:latin typeface="Arial Bold"/>
                <a:ea typeface="Arial Bold"/>
                <a:cs typeface="Arial Bold"/>
                <a:sym typeface="Arial Bold"/>
              </a:rPr>
              <a:t> - </a:t>
            </a:r>
            <a:r>
              <a:rPr lang="en-US" sz="4400" b="1" dirty="0" err="1">
                <a:solidFill>
                  <a:schemeClr val="tx2"/>
                </a:solidFill>
                <a:latin typeface="Arial Bold"/>
                <a:ea typeface="Arial Bold"/>
                <a:cs typeface="Arial Bold"/>
                <a:sym typeface="Arial Bold"/>
              </a:rPr>
              <a:t>SỐ</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NGƯỜI</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CÓ</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QUYẾT</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ĐỊNH</a:t>
            </a:r>
            <a:r>
              <a:rPr lang="en-US" sz="4400" b="1" dirty="0">
                <a:solidFill>
                  <a:schemeClr val="tx2"/>
                </a:solidFill>
                <a:latin typeface="Arial Bold"/>
                <a:ea typeface="Arial Bold"/>
                <a:cs typeface="Arial Bold"/>
                <a:sym typeface="Arial Bold"/>
              </a:rPr>
              <a:t> -  </a:t>
            </a:r>
          </a:p>
          <a:p>
            <a:pPr algn="ctr"/>
            <a:r>
              <a:rPr lang="en-US" sz="4400" b="1" dirty="0" err="1">
                <a:solidFill>
                  <a:schemeClr val="tx2"/>
                </a:solidFill>
                <a:latin typeface="Arial Bold"/>
                <a:ea typeface="Arial Bold"/>
                <a:cs typeface="Arial Bold"/>
                <a:sym typeface="Arial Bold"/>
              </a:rPr>
              <a:t>SỐ</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TIỀN</a:t>
            </a:r>
            <a:r>
              <a:rPr lang="en-US" sz="4400" b="1" dirty="0">
                <a:solidFill>
                  <a:schemeClr val="tx2"/>
                </a:solidFill>
                <a:latin typeface="Arial Bold"/>
                <a:ea typeface="Arial Bold"/>
                <a:cs typeface="Arial Bold"/>
                <a:sym typeface="Arial Bold"/>
              </a:rPr>
              <a:t> CHI </a:t>
            </a:r>
            <a:r>
              <a:rPr lang="en-US" sz="4400" b="1" dirty="0" err="1">
                <a:solidFill>
                  <a:schemeClr val="tx2"/>
                </a:solidFill>
                <a:latin typeface="Arial Bold"/>
                <a:ea typeface="Arial Bold"/>
                <a:cs typeface="Arial Bold"/>
                <a:sym typeface="Arial Bold"/>
              </a:rPr>
              <a:t>TRẢ</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HƯỞNG</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TRỢ</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CẤP</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THẤT</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NGHIỆP</a:t>
            </a:r>
            <a:endParaRPr lang="en-US" sz="4400" b="1" dirty="0">
              <a:solidFill>
                <a:schemeClr val="tx2"/>
              </a:solidFill>
              <a:latin typeface="Arial Bold"/>
              <a:ea typeface="Arial Bold"/>
              <a:cs typeface="Arial Bold"/>
              <a:sym typeface="Arial Bold"/>
            </a:endParaRPr>
          </a:p>
        </p:txBody>
      </p:sp>
      <p:graphicFrame>
        <p:nvGraphicFramePr>
          <p:cNvPr id="14" name="Chart 13">
            <a:extLst>
              <a:ext uri="{FF2B5EF4-FFF2-40B4-BE49-F238E27FC236}">
                <a16:creationId xmlns:a16="http://schemas.microsoft.com/office/drawing/2014/main" id="{1BA2ED2C-0067-A404-4E9A-756571D2F5C7}"/>
              </a:ext>
            </a:extLst>
          </p:cNvPr>
          <p:cNvGraphicFramePr>
            <a:graphicFrameLocks/>
          </p:cNvGraphicFramePr>
          <p:nvPr>
            <p:extLst>
              <p:ext uri="{D42A27DB-BD31-4B8C-83A1-F6EECF244321}">
                <p14:modId xmlns:p14="http://schemas.microsoft.com/office/powerpoint/2010/main" val="3793877680"/>
              </p:ext>
            </p:extLst>
          </p:nvPr>
        </p:nvGraphicFramePr>
        <p:xfrm>
          <a:off x="800098" y="2796006"/>
          <a:ext cx="16687800" cy="719553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76926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a:extLst>
            <a:ext uri="{FF2B5EF4-FFF2-40B4-BE49-F238E27FC236}">
              <a16:creationId xmlns:a16="http://schemas.microsoft.com/office/drawing/2014/main" id="{7091B7CC-E31C-6897-DED6-B0E59296E97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3081390-05DA-FCC1-4A33-EC86158D74C6}"/>
              </a:ext>
            </a:extLst>
          </p:cNvPr>
          <p:cNvGrpSpPr/>
          <p:nvPr/>
        </p:nvGrpSpPr>
        <p:grpSpPr>
          <a:xfrm>
            <a:off x="0" y="9939"/>
            <a:ext cx="18288000" cy="1227505"/>
            <a:chOff x="0" y="0"/>
            <a:chExt cx="4816593" cy="323294"/>
          </a:xfrm>
        </p:grpSpPr>
        <p:sp>
          <p:nvSpPr>
            <p:cNvPr id="3" name="Freeform 3">
              <a:extLst>
                <a:ext uri="{FF2B5EF4-FFF2-40B4-BE49-F238E27FC236}">
                  <a16:creationId xmlns:a16="http://schemas.microsoft.com/office/drawing/2014/main" id="{8354A2F3-406D-5DB2-F7E7-FC9804F34877}"/>
                </a:ext>
              </a:extLst>
            </p:cNvPr>
            <p:cNvSpPr/>
            <p:nvPr/>
          </p:nvSpPr>
          <p:spPr>
            <a:xfrm>
              <a:off x="0" y="0"/>
              <a:ext cx="4816592" cy="323294"/>
            </a:xfrm>
            <a:custGeom>
              <a:avLst/>
              <a:gdLst/>
              <a:ahLst/>
              <a:cxnLst/>
              <a:rect l="l" t="t" r="r" b="b"/>
              <a:pathLst>
                <a:path w="4816592" h="323294">
                  <a:moveTo>
                    <a:pt x="0" y="0"/>
                  </a:moveTo>
                  <a:lnTo>
                    <a:pt x="4816592" y="0"/>
                  </a:lnTo>
                  <a:lnTo>
                    <a:pt x="4816592" y="323294"/>
                  </a:lnTo>
                  <a:lnTo>
                    <a:pt x="0" y="323294"/>
                  </a:lnTo>
                  <a:close/>
                </a:path>
              </a:pathLst>
            </a:custGeom>
            <a:solidFill>
              <a:srgbClr val="0CC0DF">
                <a:alpha val="16863"/>
              </a:srgbClr>
            </a:solidFill>
          </p:spPr>
          <p:txBody>
            <a:bodyPr/>
            <a:lstStyle/>
            <a:p>
              <a:endParaRPr lang="en-US"/>
            </a:p>
          </p:txBody>
        </p:sp>
        <p:sp>
          <p:nvSpPr>
            <p:cNvPr id="4" name="TextBox 4">
              <a:extLst>
                <a:ext uri="{FF2B5EF4-FFF2-40B4-BE49-F238E27FC236}">
                  <a16:creationId xmlns:a16="http://schemas.microsoft.com/office/drawing/2014/main" id="{959E9EB7-E66C-4C33-8EE3-952CF87F484D}"/>
                </a:ext>
              </a:extLst>
            </p:cNvPr>
            <p:cNvSpPr txBox="1"/>
            <p:nvPr/>
          </p:nvSpPr>
          <p:spPr>
            <a:xfrm>
              <a:off x="0" y="-57150"/>
              <a:ext cx="4816593" cy="380444"/>
            </a:xfrm>
            <a:prstGeom prst="rect">
              <a:avLst/>
            </a:prstGeom>
          </p:spPr>
          <p:txBody>
            <a:bodyPr lIns="50800" tIns="50800" rIns="50800" bIns="50800" rtlCol="0" anchor="ctr"/>
            <a:lstStyle/>
            <a:p>
              <a:pPr algn="ctr">
                <a:lnSpc>
                  <a:spcPts val="3500"/>
                </a:lnSpc>
              </a:pPr>
              <a:endParaRPr/>
            </a:p>
          </p:txBody>
        </p:sp>
      </p:grpSp>
      <p:sp>
        <p:nvSpPr>
          <p:cNvPr id="5" name="Freeform 5">
            <a:extLst>
              <a:ext uri="{FF2B5EF4-FFF2-40B4-BE49-F238E27FC236}">
                <a16:creationId xmlns:a16="http://schemas.microsoft.com/office/drawing/2014/main" id="{DB0C92CD-1E1F-0E4B-2238-D1960D2E69D4}"/>
              </a:ext>
            </a:extLst>
          </p:cNvPr>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5FAC28B7-D240-E075-88AD-55681BC9C792}"/>
              </a:ext>
            </a:extLst>
          </p:cNvPr>
          <p:cNvGrpSpPr/>
          <p:nvPr/>
        </p:nvGrpSpPr>
        <p:grpSpPr>
          <a:xfrm>
            <a:off x="233246" y="185186"/>
            <a:ext cx="5827690" cy="735019"/>
            <a:chOff x="0" y="0"/>
            <a:chExt cx="7770253" cy="980026"/>
          </a:xfrm>
        </p:grpSpPr>
        <p:sp>
          <p:nvSpPr>
            <p:cNvPr id="7" name="Freeform 7">
              <a:extLst>
                <a:ext uri="{FF2B5EF4-FFF2-40B4-BE49-F238E27FC236}">
                  <a16:creationId xmlns:a16="http://schemas.microsoft.com/office/drawing/2014/main" id="{C3C61384-8D0B-E3F4-E549-16B0B9D892EE}"/>
                </a:ext>
              </a:extLst>
            </p:cNvPr>
            <p:cNvSpPr/>
            <p:nvPr/>
          </p:nvSpPr>
          <p:spPr>
            <a:xfrm>
              <a:off x="0" y="0"/>
              <a:ext cx="961183" cy="961183"/>
            </a:xfrm>
            <a:custGeom>
              <a:avLst/>
              <a:gdLst/>
              <a:ahLst/>
              <a:cxnLst/>
              <a:rect l="l" t="t" r="r" b="b"/>
              <a:pathLst>
                <a:path w="961183" h="961183">
                  <a:moveTo>
                    <a:pt x="0" y="0"/>
                  </a:moveTo>
                  <a:lnTo>
                    <a:pt x="961183" y="0"/>
                  </a:lnTo>
                  <a:lnTo>
                    <a:pt x="961183" y="961183"/>
                  </a:lnTo>
                  <a:lnTo>
                    <a:pt x="0" y="961183"/>
                  </a:lnTo>
                  <a:lnTo>
                    <a:pt x="0" y="0"/>
                  </a:lnTo>
                  <a:close/>
                </a:path>
              </a:pathLst>
            </a:custGeom>
            <a:blipFill>
              <a:blip r:embed="rId4"/>
              <a:stretch>
                <a:fillRect/>
              </a:stretch>
            </a:blipFill>
          </p:spPr>
          <p:txBody>
            <a:bodyPr/>
            <a:lstStyle/>
            <a:p>
              <a:endParaRPr lang="en-US"/>
            </a:p>
          </p:txBody>
        </p:sp>
        <p:sp>
          <p:nvSpPr>
            <p:cNvPr id="8" name="TextBox 8">
              <a:extLst>
                <a:ext uri="{FF2B5EF4-FFF2-40B4-BE49-F238E27FC236}">
                  <a16:creationId xmlns:a16="http://schemas.microsoft.com/office/drawing/2014/main" id="{D101B7B9-4FA7-C018-9557-9B861D49CAFA}"/>
                </a:ext>
              </a:extLst>
            </p:cNvPr>
            <p:cNvSpPr txBox="1"/>
            <p:nvPr/>
          </p:nvSpPr>
          <p:spPr>
            <a:xfrm>
              <a:off x="1074686" y="147038"/>
              <a:ext cx="6695567" cy="832988"/>
            </a:xfrm>
            <a:prstGeom prst="rect">
              <a:avLst/>
            </a:prstGeom>
          </p:spPr>
          <p:txBody>
            <a:bodyPr lIns="0" tIns="0" rIns="0" bIns="0" rtlCol="0" anchor="t">
              <a:spAutoFit/>
            </a:bodyPr>
            <a:lstStyle/>
            <a:p>
              <a:pPr algn="ctr">
                <a:lnSpc>
                  <a:spcPts val="2429"/>
                </a:lnSpc>
              </a:pPr>
              <a:r>
                <a:rPr lang="en-US" sz="1735" b="1">
                  <a:solidFill>
                    <a:srgbClr val="FFFFFF"/>
                  </a:solidFill>
                  <a:latin typeface="Arial Bold"/>
                  <a:ea typeface="Arial Bold"/>
                  <a:cs typeface="Arial Bold"/>
                  <a:sym typeface="Arial Bold"/>
                </a:rPr>
                <a:t>SỞ LAO ĐỘNG - THƯƠNG BINH VÀ XÃ HỘI</a:t>
              </a:r>
            </a:p>
            <a:p>
              <a:pPr algn="ctr">
                <a:lnSpc>
                  <a:spcPts val="2429"/>
                </a:lnSpc>
              </a:pPr>
              <a:r>
                <a:rPr lang="en-US" sz="1735" b="1">
                  <a:solidFill>
                    <a:srgbClr val="FFFFFF"/>
                  </a:solidFill>
                  <a:latin typeface="Arial Bold"/>
                  <a:ea typeface="Arial Bold"/>
                  <a:cs typeface="Arial Bold"/>
                  <a:sym typeface="Arial Bold"/>
                </a:rPr>
                <a:t>TRUNG TÂM DỊCH VỤ VIỆC LÀM KHÁNH HÒA</a:t>
              </a:r>
            </a:p>
          </p:txBody>
        </p:sp>
        <p:sp>
          <p:nvSpPr>
            <p:cNvPr id="9" name="TextBox 9">
              <a:extLst>
                <a:ext uri="{FF2B5EF4-FFF2-40B4-BE49-F238E27FC236}">
                  <a16:creationId xmlns:a16="http://schemas.microsoft.com/office/drawing/2014/main" id="{A29FCFC7-3C2E-0DBE-F5CE-C1D8D4B0716B}"/>
                </a:ext>
              </a:extLst>
            </p:cNvPr>
            <p:cNvSpPr txBox="1"/>
            <p:nvPr/>
          </p:nvSpPr>
          <p:spPr>
            <a:xfrm>
              <a:off x="1074687" y="147037"/>
              <a:ext cx="6695566" cy="832989"/>
            </a:xfrm>
            <a:prstGeom prst="rect">
              <a:avLst/>
            </a:prstGeom>
          </p:spPr>
          <p:txBody>
            <a:bodyPr lIns="0" tIns="0" rIns="0" bIns="0" rtlCol="0" anchor="t">
              <a:spAutoFit/>
            </a:bodyPr>
            <a:lstStyle/>
            <a:p>
              <a:pPr algn="ctr">
                <a:lnSpc>
                  <a:spcPts val="2429"/>
                </a:lnSpc>
              </a:pPr>
              <a:r>
                <a:rPr lang="en-US" sz="1735" b="1" dirty="0" err="1">
                  <a:solidFill>
                    <a:srgbClr val="1836B2">
                      <a:alpha val="49804"/>
                    </a:srgbClr>
                  </a:solidFill>
                  <a:latin typeface="Arial Bold"/>
                  <a:ea typeface="Arial Bold"/>
                  <a:cs typeface="Arial Bold"/>
                  <a:sym typeface="Arial Bold"/>
                </a:rPr>
                <a:t>SỞ</a:t>
              </a:r>
              <a:r>
                <a:rPr lang="en-US" sz="1735" b="1" dirty="0">
                  <a:solidFill>
                    <a:srgbClr val="1836B2">
                      <a:alpha val="49804"/>
                    </a:srgbClr>
                  </a:solidFill>
                  <a:latin typeface="Arial Bold"/>
                  <a:ea typeface="Arial Bold"/>
                  <a:cs typeface="Arial Bold"/>
                  <a:sym typeface="Arial Bold"/>
                </a:rPr>
                <a:t> LAO </a:t>
              </a:r>
              <a:r>
                <a:rPr lang="en-US" sz="1735" b="1" dirty="0" err="1">
                  <a:solidFill>
                    <a:srgbClr val="1836B2">
                      <a:alpha val="49804"/>
                    </a:srgbClr>
                  </a:solidFill>
                  <a:latin typeface="Arial Bold"/>
                  <a:ea typeface="Arial Bold"/>
                  <a:cs typeface="Arial Bold"/>
                  <a:sym typeface="Arial Bold"/>
                </a:rPr>
                <a:t>ĐỘNG</a:t>
              </a:r>
              <a:r>
                <a:rPr lang="en-US" sz="1735" b="1" dirty="0">
                  <a:solidFill>
                    <a:srgbClr val="1836B2">
                      <a:alpha val="49804"/>
                    </a:srgbClr>
                  </a:solidFill>
                  <a:latin typeface="Arial Bold"/>
                  <a:ea typeface="Arial Bold"/>
                  <a:cs typeface="Arial Bold"/>
                  <a:sym typeface="Arial Bold"/>
                </a:rPr>
                <a:t> - THƯƠNG BINH </a:t>
              </a:r>
              <a:r>
                <a:rPr lang="en-US" sz="1735" b="1" dirty="0" err="1">
                  <a:solidFill>
                    <a:srgbClr val="1836B2">
                      <a:alpha val="49804"/>
                    </a:srgbClr>
                  </a:solidFill>
                  <a:latin typeface="Arial Bold"/>
                  <a:ea typeface="Arial Bold"/>
                  <a:cs typeface="Arial Bold"/>
                  <a:sym typeface="Arial Bold"/>
                </a:rPr>
                <a:t>VÀ</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XÃ</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HỘI</a:t>
              </a:r>
              <a:endParaRPr lang="en-US" sz="1735" b="1" dirty="0">
                <a:solidFill>
                  <a:srgbClr val="1836B2">
                    <a:alpha val="49804"/>
                  </a:srgbClr>
                </a:solidFill>
                <a:latin typeface="Arial Bold"/>
                <a:ea typeface="Arial Bold"/>
                <a:cs typeface="Arial Bold"/>
                <a:sym typeface="Arial Bold"/>
              </a:endParaRPr>
            </a:p>
            <a:p>
              <a:pPr algn="ctr">
                <a:lnSpc>
                  <a:spcPts val="2429"/>
                </a:lnSpc>
              </a:pPr>
              <a:r>
                <a:rPr lang="en-US" sz="1735" b="1" dirty="0">
                  <a:solidFill>
                    <a:srgbClr val="1836B2">
                      <a:alpha val="49804"/>
                    </a:srgbClr>
                  </a:solidFill>
                  <a:latin typeface="Arial Bold"/>
                  <a:ea typeface="Arial Bold"/>
                  <a:cs typeface="Arial Bold"/>
                  <a:sym typeface="Arial Bold"/>
                </a:rPr>
                <a:t>TRUNG </a:t>
              </a:r>
              <a:r>
                <a:rPr lang="en-US" sz="1735" b="1" dirty="0" err="1">
                  <a:solidFill>
                    <a:srgbClr val="1836B2">
                      <a:alpha val="49804"/>
                    </a:srgbClr>
                  </a:solidFill>
                  <a:latin typeface="Arial Bold"/>
                  <a:ea typeface="Arial Bold"/>
                  <a:cs typeface="Arial Bold"/>
                  <a:sym typeface="Arial Bold"/>
                </a:rPr>
                <a:t>TÂM</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DỊCH</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VỤ</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VIỆC</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LÀM</a:t>
              </a:r>
              <a:r>
                <a:rPr lang="en-US" sz="1735" b="1" dirty="0">
                  <a:solidFill>
                    <a:srgbClr val="1836B2">
                      <a:alpha val="49804"/>
                    </a:srgbClr>
                  </a:solidFill>
                  <a:latin typeface="Arial Bold"/>
                  <a:ea typeface="Arial Bold"/>
                  <a:cs typeface="Arial Bold"/>
                  <a:sym typeface="Arial Bold"/>
                </a:rPr>
                <a:t> KHÁNH </a:t>
              </a:r>
              <a:r>
                <a:rPr lang="en-US" sz="1735" b="1" dirty="0" err="1">
                  <a:solidFill>
                    <a:srgbClr val="1836B2">
                      <a:alpha val="49804"/>
                    </a:srgbClr>
                  </a:solidFill>
                  <a:latin typeface="Arial Bold"/>
                  <a:ea typeface="Arial Bold"/>
                  <a:cs typeface="Arial Bold"/>
                  <a:sym typeface="Arial Bold"/>
                </a:rPr>
                <a:t>HÒA</a:t>
              </a:r>
              <a:endParaRPr lang="en-US" sz="1735" b="1" dirty="0">
                <a:solidFill>
                  <a:srgbClr val="1836B2">
                    <a:alpha val="49804"/>
                  </a:srgbClr>
                </a:solidFill>
                <a:latin typeface="Arial Bold"/>
                <a:ea typeface="Arial Bold"/>
                <a:cs typeface="Arial Bold"/>
                <a:sym typeface="Arial Bold"/>
              </a:endParaRPr>
            </a:p>
          </p:txBody>
        </p:sp>
      </p:grpSp>
      <p:sp>
        <p:nvSpPr>
          <p:cNvPr id="11" name="Freeform 11">
            <a:extLst>
              <a:ext uri="{FF2B5EF4-FFF2-40B4-BE49-F238E27FC236}">
                <a16:creationId xmlns:a16="http://schemas.microsoft.com/office/drawing/2014/main" id="{AB60755F-8CEF-55D8-3CFB-47ED0AD9EF3C}"/>
              </a:ext>
            </a:extLst>
          </p:cNvPr>
          <p:cNvSpPr/>
          <p:nvPr/>
        </p:nvSpPr>
        <p:spPr>
          <a:xfrm>
            <a:off x="0" y="5777154"/>
            <a:ext cx="5286664" cy="4940828"/>
          </a:xfrm>
          <a:custGeom>
            <a:avLst/>
            <a:gdLst/>
            <a:ahLst/>
            <a:cxnLst/>
            <a:rect l="l" t="t" r="r" b="b"/>
            <a:pathLst>
              <a:path w="5286664" h="4940828">
                <a:moveTo>
                  <a:pt x="0" y="0"/>
                </a:moveTo>
                <a:lnTo>
                  <a:pt x="5286664" y="0"/>
                </a:lnTo>
                <a:lnTo>
                  <a:pt x="5286664"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TextBox 14">
            <a:extLst>
              <a:ext uri="{FF2B5EF4-FFF2-40B4-BE49-F238E27FC236}">
                <a16:creationId xmlns:a16="http://schemas.microsoft.com/office/drawing/2014/main" id="{8604F73B-C330-8AAA-E912-824D912DFCF7}"/>
              </a:ext>
            </a:extLst>
          </p:cNvPr>
          <p:cNvSpPr txBox="1"/>
          <p:nvPr/>
        </p:nvSpPr>
        <p:spPr>
          <a:xfrm>
            <a:off x="624169" y="1287772"/>
            <a:ext cx="16916400" cy="1354217"/>
          </a:xfrm>
          <a:prstGeom prst="rect">
            <a:avLst/>
          </a:prstGeom>
        </p:spPr>
        <p:txBody>
          <a:bodyPr wrap="square" lIns="0" tIns="0" rIns="0" bIns="0" rtlCol="0" anchor="t">
            <a:spAutoFit/>
          </a:bodyPr>
          <a:lstStyle/>
          <a:p>
            <a:pPr algn="ctr"/>
            <a:r>
              <a:rPr lang="en-US" sz="4400" b="1" dirty="0" err="1">
                <a:solidFill>
                  <a:schemeClr val="tx2"/>
                </a:solidFill>
                <a:latin typeface="Arial Bold"/>
                <a:ea typeface="Arial Bold"/>
                <a:cs typeface="Arial Bold"/>
                <a:sym typeface="Arial Bold"/>
              </a:rPr>
              <a:t>SỐ</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NGƯỜI</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ĐƯỢC</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TƯ</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VẤN</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GIỚI</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THIỆU</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VIỆC</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LÀM</a:t>
            </a:r>
            <a:r>
              <a:rPr lang="en-US" sz="4400" b="1" dirty="0">
                <a:solidFill>
                  <a:schemeClr val="tx2"/>
                </a:solidFill>
                <a:latin typeface="Arial Bold"/>
                <a:ea typeface="Arial Bold"/>
                <a:cs typeface="Arial Bold"/>
                <a:sym typeface="Arial Bold"/>
              </a:rPr>
              <a:t> – </a:t>
            </a:r>
            <a:r>
              <a:rPr lang="en-US" sz="4400" b="1" dirty="0" err="1">
                <a:solidFill>
                  <a:schemeClr val="tx2"/>
                </a:solidFill>
                <a:latin typeface="Arial Bold"/>
                <a:ea typeface="Arial Bold"/>
                <a:cs typeface="Arial Bold"/>
                <a:sym typeface="Arial Bold"/>
              </a:rPr>
              <a:t>SỐ</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NGƯỜI</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HỖ</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TRỢ</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HỌC</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NGHỀ</a:t>
            </a:r>
            <a:r>
              <a:rPr lang="en-US" sz="4400" b="1" dirty="0">
                <a:solidFill>
                  <a:schemeClr val="tx2"/>
                </a:solidFill>
                <a:latin typeface="Arial Bold"/>
                <a:ea typeface="Arial Bold"/>
                <a:cs typeface="Arial Bold"/>
                <a:sym typeface="Arial Bold"/>
              </a:rPr>
              <a:t> - </a:t>
            </a:r>
            <a:r>
              <a:rPr lang="en-US" sz="4400" b="1" dirty="0" err="1">
                <a:solidFill>
                  <a:schemeClr val="tx2"/>
                </a:solidFill>
                <a:latin typeface="Arial Bold"/>
                <a:ea typeface="Arial Bold"/>
                <a:cs typeface="Arial Bold"/>
                <a:sym typeface="Arial Bold"/>
              </a:rPr>
              <a:t>SỐ</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TIỀN</a:t>
            </a:r>
            <a:r>
              <a:rPr lang="en-US" sz="4400" b="1" dirty="0">
                <a:solidFill>
                  <a:schemeClr val="tx2"/>
                </a:solidFill>
                <a:latin typeface="Arial Bold"/>
                <a:ea typeface="Arial Bold"/>
                <a:cs typeface="Arial Bold"/>
                <a:sym typeface="Arial Bold"/>
              </a:rPr>
              <a:t> CHI </a:t>
            </a:r>
            <a:r>
              <a:rPr lang="en-US" sz="4400" b="1" dirty="0" err="1">
                <a:solidFill>
                  <a:schemeClr val="tx2"/>
                </a:solidFill>
                <a:latin typeface="Arial Bold"/>
                <a:ea typeface="Arial Bold"/>
                <a:cs typeface="Arial Bold"/>
                <a:sym typeface="Arial Bold"/>
              </a:rPr>
              <a:t>TRẢ</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HỖ</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TRỢ</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HỌC</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NGHỀ</a:t>
            </a:r>
            <a:endParaRPr lang="en-US" sz="4400" b="1" dirty="0">
              <a:solidFill>
                <a:schemeClr val="tx2"/>
              </a:solidFill>
              <a:latin typeface="Arial Bold"/>
              <a:ea typeface="Arial Bold"/>
              <a:cs typeface="Arial Bold"/>
              <a:sym typeface="Arial Bold"/>
            </a:endParaRPr>
          </a:p>
        </p:txBody>
      </p:sp>
      <p:graphicFrame>
        <p:nvGraphicFramePr>
          <p:cNvPr id="10" name="Chart 9">
            <a:extLst>
              <a:ext uri="{FF2B5EF4-FFF2-40B4-BE49-F238E27FC236}">
                <a16:creationId xmlns:a16="http://schemas.microsoft.com/office/drawing/2014/main" id="{8612C587-F168-4A89-31D1-51032BA32366}"/>
              </a:ext>
            </a:extLst>
          </p:cNvPr>
          <p:cNvGraphicFramePr>
            <a:graphicFrameLocks/>
          </p:cNvGraphicFramePr>
          <p:nvPr>
            <p:extLst>
              <p:ext uri="{D42A27DB-BD31-4B8C-83A1-F6EECF244321}">
                <p14:modId xmlns:p14="http://schemas.microsoft.com/office/powerpoint/2010/main" val="2743802262"/>
              </p:ext>
            </p:extLst>
          </p:nvPr>
        </p:nvGraphicFramePr>
        <p:xfrm>
          <a:off x="893344" y="2641989"/>
          <a:ext cx="16501307" cy="704905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03674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a:extLst>
            <a:ext uri="{FF2B5EF4-FFF2-40B4-BE49-F238E27FC236}">
              <a16:creationId xmlns:a16="http://schemas.microsoft.com/office/drawing/2014/main" id="{B36B8A8C-0DDC-020F-D8C1-54C310E01F2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C4EB8FF-25FC-BD65-0744-018F85AAF11A}"/>
              </a:ext>
            </a:extLst>
          </p:cNvPr>
          <p:cNvGrpSpPr/>
          <p:nvPr/>
        </p:nvGrpSpPr>
        <p:grpSpPr>
          <a:xfrm>
            <a:off x="0" y="9939"/>
            <a:ext cx="18288000" cy="1227505"/>
            <a:chOff x="0" y="0"/>
            <a:chExt cx="4816593" cy="323294"/>
          </a:xfrm>
        </p:grpSpPr>
        <p:sp>
          <p:nvSpPr>
            <p:cNvPr id="3" name="Freeform 3">
              <a:extLst>
                <a:ext uri="{FF2B5EF4-FFF2-40B4-BE49-F238E27FC236}">
                  <a16:creationId xmlns:a16="http://schemas.microsoft.com/office/drawing/2014/main" id="{5B4A5BD6-D368-C9EF-C4D0-37CA48047DF1}"/>
                </a:ext>
              </a:extLst>
            </p:cNvPr>
            <p:cNvSpPr/>
            <p:nvPr/>
          </p:nvSpPr>
          <p:spPr>
            <a:xfrm>
              <a:off x="0" y="0"/>
              <a:ext cx="4816592" cy="323294"/>
            </a:xfrm>
            <a:custGeom>
              <a:avLst/>
              <a:gdLst/>
              <a:ahLst/>
              <a:cxnLst/>
              <a:rect l="l" t="t" r="r" b="b"/>
              <a:pathLst>
                <a:path w="4816592" h="323294">
                  <a:moveTo>
                    <a:pt x="0" y="0"/>
                  </a:moveTo>
                  <a:lnTo>
                    <a:pt x="4816592" y="0"/>
                  </a:lnTo>
                  <a:lnTo>
                    <a:pt x="4816592" y="323294"/>
                  </a:lnTo>
                  <a:lnTo>
                    <a:pt x="0" y="323294"/>
                  </a:lnTo>
                  <a:close/>
                </a:path>
              </a:pathLst>
            </a:custGeom>
            <a:solidFill>
              <a:srgbClr val="0CC0DF">
                <a:alpha val="16863"/>
              </a:srgbClr>
            </a:solidFill>
          </p:spPr>
          <p:txBody>
            <a:bodyPr/>
            <a:lstStyle/>
            <a:p>
              <a:endParaRPr lang="en-US"/>
            </a:p>
          </p:txBody>
        </p:sp>
        <p:sp>
          <p:nvSpPr>
            <p:cNvPr id="4" name="TextBox 4">
              <a:extLst>
                <a:ext uri="{FF2B5EF4-FFF2-40B4-BE49-F238E27FC236}">
                  <a16:creationId xmlns:a16="http://schemas.microsoft.com/office/drawing/2014/main" id="{B6E13811-D058-E973-06A0-7EC33E1D6164}"/>
                </a:ext>
              </a:extLst>
            </p:cNvPr>
            <p:cNvSpPr txBox="1"/>
            <p:nvPr/>
          </p:nvSpPr>
          <p:spPr>
            <a:xfrm>
              <a:off x="0" y="-57150"/>
              <a:ext cx="4816593" cy="380444"/>
            </a:xfrm>
            <a:prstGeom prst="rect">
              <a:avLst/>
            </a:prstGeom>
          </p:spPr>
          <p:txBody>
            <a:bodyPr lIns="50800" tIns="50800" rIns="50800" bIns="50800" rtlCol="0" anchor="ctr"/>
            <a:lstStyle/>
            <a:p>
              <a:pPr algn="ctr">
                <a:lnSpc>
                  <a:spcPts val="3500"/>
                </a:lnSpc>
              </a:pPr>
              <a:endParaRPr/>
            </a:p>
          </p:txBody>
        </p:sp>
      </p:grpSp>
      <p:sp>
        <p:nvSpPr>
          <p:cNvPr id="5" name="Freeform 5">
            <a:extLst>
              <a:ext uri="{FF2B5EF4-FFF2-40B4-BE49-F238E27FC236}">
                <a16:creationId xmlns:a16="http://schemas.microsoft.com/office/drawing/2014/main" id="{D94AB703-7368-AC88-831A-C48D35522A9F}"/>
              </a:ext>
            </a:extLst>
          </p:cNvPr>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0FE1CC32-972A-C8FF-7B2E-DF103D1956FC}"/>
              </a:ext>
            </a:extLst>
          </p:cNvPr>
          <p:cNvGrpSpPr/>
          <p:nvPr/>
        </p:nvGrpSpPr>
        <p:grpSpPr>
          <a:xfrm>
            <a:off x="233246" y="185186"/>
            <a:ext cx="5827690" cy="735019"/>
            <a:chOff x="0" y="0"/>
            <a:chExt cx="7770253" cy="980026"/>
          </a:xfrm>
        </p:grpSpPr>
        <p:sp>
          <p:nvSpPr>
            <p:cNvPr id="7" name="Freeform 7">
              <a:extLst>
                <a:ext uri="{FF2B5EF4-FFF2-40B4-BE49-F238E27FC236}">
                  <a16:creationId xmlns:a16="http://schemas.microsoft.com/office/drawing/2014/main" id="{F61F797E-EE12-5EC4-3801-500BB2DE79C5}"/>
                </a:ext>
              </a:extLst>
            </p:cNvPr>
            <p:cNvSpPr/>
            <p:nvPr/>
          </p:nvSpPr>
          <p:spPr>
            <a:xfrm>
              <a:off x="0" y="0"/>
              <a:ext cx="961183" cy="961183"/>
            </a:xfrm>
            <a:custGeom>
              <a:avLst/>
              <a:gdLst/>
              <a:ahLst/>
              <a:cxnLst/>
              <a:rect l="l" t="t" r="r" b="b"/>
              <a:pathLst>
                <a:path w="961183" h="961183">
                  <a:moveTo>
                    <a:pt x="0" y="0"/>
                  </a:moveTo>
                  <a:lnTo>
                    <a:pt x="961183" y="0"/>
                  </a:lnTo>
                  <a:lnTo>
                    <a:pt x="961183" y="961183"/>
                  </a:lnTo>
                  <a:lnTo>
                    <a:pt x="0" y="961183"/>
                  </a:lnTo>
                  <a:lnTo>
                    <a:pt x="0" y="0"/>
                  </a:lnTo>
                  <a:close/>
                </a:path>
              </a:pathLst>
            </a:custGeom>
            <a:blipFill>
              <a:blip r:embed="rId4"/>
              <a:stretch>
                <a:fillRect/>
              </a:stretch>
            </a:blipFill>
          </p:spPr>
          <p:txBody>
            <a:bodyPr/>
            <a:lstStyle/>
            <a:p>
              <a:endParaRPr lang="en-US"/>
            </a:p>
          </p:txBody>
        </p:sp>
        <p:sp>
          <p:nvSpPr>
            <p:cNvPr id="8" name="TextBox 8">
              <a:extLst>
                <a:ext uri="{FF2B5EF4-FFF2-40B4-BE49-F238E27FC236}">
                  <a16:creationId xmlns:a16="http://schemas.microsoft.com/office/drawing/2014/main" id="{10A40B4D-F153-0683-4FC1-6FB21AF3DEEB}"/>
                </a:ext>
              </a:extLst>
            </p:cNvPr>
            <p:cNvSpPr txBox="1"/>
            <p:nvPr/>
          </p:nvSpPr>
          <p:spPr>
            <a:xfrm>
              <a:off x="1074686" y="147038"/>
              <a:ext cx="6695567" cy="832988"/>
            </a:xfrm>
            <a:prstGeom prst="rect">
              <a:avLst/>
            </a:prstGeom>
          </p:spPr>
          <p:txBody>
            <a:bodyPr lIns="0" tIns="0" rIns="0" bIns="0" rtlCol="0" anchor="t">
              <a:spAutoFit/>
            </a:bodyPr>
            <a:lstStyle/>
            <a:p>
              <a:pPr algn="ctr">
                <a:lnSpc>
                  <a:spcPts val="2429"/>
                </a:lnSpc>
              </a:pPr>
              <a:r>
                <a:rPr lang="en-US" sz="1735" b="1">
                  <a:solidFill>
                    <a:srgbClr val="FFFFFF"/>
                  </a:solidFill>
                  <a:latin typeface="Arial Bold"/>
                  <a:ea typeface="Arial Bold"/>
                  <a:cs typeface="Arial Bold"/>
                  <a:sym typeface="Arial Bold"/>
                </a:rPr>
                <a:t>SỞ LAO ĐỘNG - THƯƠNG BINH VÀ XÃ HỘI</a:t>
              </a:r>
            </a:p>
            <a:p>
              <a:pPr algn="ctr">
                <a:lnSpc>
                  <a:spcPts val="2429"/>
                </a:lnSpc>
              </a:pPr>
              <a:r>
                <a:rPr lang="en-US" sz="1735" b="1">
                  <a:solidFill>
                    <a:srgbClr val="FFFFFF"/>
                  </a:solidFill>
                  <a:latin typeface="Arial Bold"/>
                  <a:ea typeface="Arial Bold"/>
                  <a:cs typeface="Arial Bold"/>
                  <a:sym typeface="Arial Bold"/>
                </a:rPr>
                <a:t>TRUNG TÂM DỊCH VỤ VIỆC LÀM KHÁNH HÒA</a:t>
              </a:r>
            </a:p>
          </p:txBody>
        </p:sp>
        <p:sp>
          <p:nvSpPr>
            <p:cNvPr id="9" name="TextBox 9">
              <a:extLst>
                <a:ext uri="{FF2B5EF4-FFF2-40B4-BE49-F238E27FC236}">
                  <a16:creationId xmlns:a16="http://schemas.microsoft.com/office/drawing/2014/main" id="{11DA8567-6F07-2677-06DA-EF7CF0D981AA}"/>
                </a:ext>
              </a:extLst>
            </p:cNvPr>
            <p:cNvSpPr txBox="1"/>
            <p:nvPr/>
          </p:nvSpPr>
          <p:spPr>
            <a:xfrm>
              <a:off x="1074687" y="147037"/>
              <a:ext cx="6695566" cy="832989"/>
            </a:xfrm>
            <a:prstGeom prst="rect">
              <a:avLst/>
            </a:prstGeom>
          </p:spPr>
          <p:txBody>
            <a:bodyPr lIns="0" tIns="0" rIns="0" bIns="0" rtlCol="0" anchor="t">
              <a:spAutoFit/>
            </a:bodyPr>
            <a:lstStyle/>
            <a:p>
              <a:pPr algn="ctr">
                <a:lnSpc>
                  <a:spcPts val="2429"/>
                </a:lnSpc>
              </a:pPr>
              <a:r>
                <a:rPr lang="en-US" sz="1735" b="1" dirty="0" err="1">
                  <a:solidFill>
                    <a:srgbClr val="1836B2">
                      <a:alpha val="49804"/>
                    </a:srgbClr>
                  </a:solidFill>
                  <a:latin typeface="Arial Bold"/>
                  <a:ea typeface="Arial Bold"/>
                  <a:cs typeface="Arial Bold"/>
                  <a:sym typeface="Arial Bold"/>
                </a:rPr>
                <a:t>SỞ</a:t>
              </a:r>
              <a:r>
                <a:rPr lang="en-US" sz="1735" b="1" dirty="0">
                  <a:solidFill>
                    <a:srgbClr val="1836B2">
                      <a:alpha val="49804"/>
                    </a:srgbClr>
                  </a:solidFill>
                  <a:latin typeface="Arial Bold"/>
                  <a:ea typeface="Arial Bold"/>
                  <a:cs typeface="Arial Bold"/>
                  <a:sym typeface="Arial Bold"/>
                </a:rPr>
                <a:t> LAO </a:t>
              </a:r>
              <a:r>
                <a:rPr lang="en-US" sz="1735" b="1" dirty="0" err="1">
                  <a:solidFill>
                    <a:srgbClr val="1836B2">
                      <a:alpha val="49804"/>
                    </a:srgbClr>
                  </a:solidFill>
                  <a:latin typeface="Arial Bold"/>
                  <a:ea typeface="Arial Bold"/>
                  <a:cs typeface="Arial Bold"/>
                  <a:sym typeface="Arial Bold"/>
                </a:rPr>
                <a:t>ĐỘNG</a:t>
              </a:r>
              <a:r>
                <a:rPr lang="en-US" sz="1735" b="1" dirty="0">
                  <a:solidFill>
                    <a:srgbClr val="1836B2">
                      <a:alpha val="49804"/>
                    </a:srgbClr>
                  </a:solidFill>
                  <a:latin typeface="Arial Bold"/>
                  <a:ea typeface="Arial Bold"/>
                  <a:cs typeface="Arial Bold"/>
                  <a:sym typeface="Arial Bold"/>
                </a:rPr>
                <a:t> - THƯƠNG BINH </a:t>
              </a:r>
              <a:r>
                <a:rPr lang="en-US" sz="1735" b="1" dirty="0" err="1">
                  <a:solidFill>
                    <a:srgbClr val="1836B2">
                      <a:alpha val="49804"/>
                    </a:srgbClr>
                  </a:solidFill>
                  <a:latin typeface="Arial Bold"/>
                  <a:ea typeface="Arial Bold"/>
                  <a:cs typeface="Arial Bold"/>
                  <a:sym typeface="Arial Bold"/>
                </a:rPr>
                <a:t>VÀ</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XÃ</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HỘI</a:t>
              </a:r>
              <a:endParaRPr lang="en-US" sz="1735" b="1" dirty="0">
                <a:solidFill>
                  <a:srgbClr val="1836B2">
                    <a:alpha val="49804"/>
                  </a:srgbClr>
                </a:solidFill>
                <a:latin typeface="Arial Bold"/>
                <a:ea typeface="Arial Bold"/>
                <a:cs typeface="Arial Bold"/>
                <a:sym typeface="Arial Bold"/>
              </a:endParaRPr>
            </a:p>
            <a:p>
              <a:pPr algn="ctr">
                <a:lnSpc>
                  <a:spcPts val="2429"/>
                </a:lnSpc>
              </a:pPr>
              <a:r>
                <a:rPr lang="en-US" sz="1735" b="1" dirty="0">
                  <a:solidFill>
                    <a:srgbClr val="1836B2">
                      <a:alpha val="49804"/>
                    </a:srgbClr>
                  </a:solidFill>
                  <a:latin typeface="Arial Bold"/>
                  <a:ea typeface="Arial Bold"/>
                  <a:cs typeface="Arial Bold"/>
                  <a:sym typeface="Arial Bold"/>
                </a:rPr>
                <a:t>TRUNG </a:t>
              </a:r>
              <a:r>
                <a:rPr lang="en-US" sz="1735" b="1" dirty="0" err="1">
                  <a:solidFill>
                    <a:srgbClr val="1836B2">
                      <a:alpha val="49804"/>
                    </a:srgbClr>
                  </a:solidFill>
                  <a:latin typeface="Arial Bold"/>
                  <a:ea typeface="Arial Bold"/>
                  <a:cs typeface="Arial Bold"/>
                  <a:sym typeface="Arial Bold"/>
                </a:rPr>
                <a:t>TÂM</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DỊCH</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VỤ</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VIỆC</a:t>
              </a:r>
              <a:r>
                <a:rPr lang="en-US" sz="1735" b="1" dirty="0">
                  <a:solidFill>
                    <a:srgbClr val="1836B2">
                      <a:alpha val="49804"/>
                    </a:srgbClr>
                  </a:solidFill>
                  <a:latin typeface="Arial Bold"/>
                  <a:ea typeface="Arial Bold"/>
                  <a:cs typeface="Arial Bold"/>
                  <a:sym typeface="Arial Bold"/>
                </a:rPr>
                <a:t> </a:t>
              </a:r>
              <a:r>
                <a:rPr lang="en-US" sz="1735" b="1" dirty="0" err="1">
                  <a:solidFill>
                    <a:srgbClr val="1836B2">
                      <a:alpha val="49804"/>
                    </a:srgbClr>
                  </a:solidFill>
                  <a:latin typeface="Arial Bold"/>
                  <a:ea typeface="Arial Bold"/>
                  <a:cs typeface="Arial Bold"/>
                  <a:sym typeface="Arial Bold"/>
                </a:rPr>
                <a:t>LÀM</a:t>
              </a:r>
              <a:r>
                <a:rPr lang="en-US" sz="1735" b="1" dirty="0">
                  <a:solidFill>
                    <a:srgbClr val="1836B2">
                      <a:alpha val="49804"/>
                    </a:srgbClr>
                  </a:solidFill>
                  <a:latin typeface="Arial Bold"/>
                  <a:ea typeface="Arial Bold"/>
                  <a:cs typeface="Arial Bold"/>
                  <a:sym typeface="Arial Bold"/>
                </a:rPr>
                <a:t> KHÁNH </a:t>
              </a:r>
              <a:r>
                <a:rPr lang="en-US" sz="1735" b="1" dirty="0" err="1">
                  <a:solidFill>
                    <a:srgbClr val="1836B2">
                      <a:alpha val="49804"/>
                    </a:srgbClr>
                  </a:solidFill>
                  <a:latin typeface="Arial Bold"/>
                  <a:ea typeface="Arial Bold"/>
                  <a:cs typeface="Arial Bold"/>
                  <a:sym typeface="Arial Bold"/>
                </a:rPr>
                <a:t>HÒA</a:t>
              </a:r>
              <a:endParaRPr lang="en-US" sz="1735" b="1" dirty="0">
                <a:solidFill>
                  <a:srgbClr val="1836B2">
                    <a:alpha val="49804"/>
                  </a:srgbClr>
                </a:solidFill>
                <a:latin typeface="Arial Bold"/>
                <a:ea typeface="Arial Bold"/>
                <a:cs typeface="Arial Bold"/>
                <a:sym typeface="Arial Bold"/>
              </a:endParaRPr>
            </a:p>
          </p:txBody>
        </p:sp>
      </p:grpSp>
      <p:sp>
        <p:nvSpPr>
          <p:cNvPr id="11" name="Freeform 11">
            <a:extLst>
              <a:ext uri="{FF2B5EF4-FFF2-40B4-BE49-F238E27FC236}">
                <a16:creationId xmlns:a16="http://schemas.microsoft.com/office/drawing/2014/main" id="{719B5D21-770A-9DEA-C630-F301504E7476}"/>
              </a:ext>
            </a:extLst>
          </p:cNvPr>
          <p:cNvSpPr/>
          <p:nvPr/>
        </p:nvSpPr>
        <p:spPr>
          <a:xfrm>
            <a:off x="0" y="5777154"/>
            <a:ext cx="5286664" cy="4940828"/>
          </a:xfrm>
          <a:custGeom>
            <a:avLst/>
            <a:gdLst/>
            <a:ahLst/>
            <a:cxnLst/>
            <a:rect l="l" t="t" r="r" b="b"/>
            <a:pathLst>
              <a:path w="5286664" h="4940828">
                <a:moveTo>
                  <a:pt x="0" y="0"/>
                </a:moveTo>
                <a:lnTo>
                  <a:pt x="5286664" y="0"/>
                </a:lnTo>
                <a:lnTo>
                  <a:pt x="5286664"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TextBox 14">
            <a:extLst>
              <a:ext uri="{FF2B5EF4-FFF2-40B4-BE49-F238E27FC236}">
                <a16:creationId xmlns:a16="http://schemas.microsoft.com/office/drawing/2014/main" id="{771513A2-3ADE-9A9D-4617-CF22081D3225}"/>
              </a:ext>
            </a:extLst>
          </p:cNvPr>
          <p:cNvSpPr txBox="1"/>
          <p:nvPr/>
        </p:nvSpPr>
        <p:spPr>
          <a:xfrm>
            <a:off x="624169" y="1287772"/>
            <a:ext cx="16916400" cy="1354217"/>
          </a:xfrm>
          <a:prstGeom prst="rect">
            <a:avLst/>
          </a:prstGeom>
        </p:spPr>
        <p:txBody>
          <a:bodyPr wrap="square" lIns="0" tIns="0" rIns="0" bIns="0" rtlCol="0" anchor="t">
            <a:spAutoFit/>
          </a:bodyPr>
          <a:lstStyle/>
          <a:p>
            <a:pPr algn="ctr"/>
            <a:r>
              <a:rPr lang="en-US" sz="4400" b="1" dirty="0" err="1">
                <a:solidFill>
                  <a:schemeClr val="tx2"/>
                </a:solidFill>
                <a:latin typeface="Arial Bold"/>
                <a:ea typeface="Arial Bold"/>
                <a:cs typeface="Arial Bold"/>
                <a:sym typeface="Arial Bold"/>
              </a:rPr>
              <a:t>TÌNH</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HÌNH</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THỰC</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HỆN</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CHÍNH</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SÁCH</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BẢO</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HIỂM</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THẤT</a:t>
            </a:r>
            <a:r>
              <a:rPr lang="en-US" sz="4400" b="1" dirty="0">
                <a:solidFill>
                  <a:schemeClr val="tx2"/>
                </a:solidFill>
                <a:latin typeface="Arial Bold"/>
                <a:ea typeface="Arial Bold"/>
                <a:cs typeface="Arial Bold"/>
                <a:sym typeface="Arial Bold"/>
              </a:rPr>
              <a:t> </a:t>
            </a:r>
            <a:r>
              <a:rPr lang="en-US" sz="4400" b="1" dirty="0" err="1">
                <a:solidFill>
                  <a:schemeClr val="tx2"/>
                </a:solidFill>
                <a:latin typeface="Arial Bold"/>
                <a:ea typeface="Arial Bold"/>
                <a:cs typeface="Arial Bold"/>
                <a:sym typeface="Arial Bold"/>
              </a:rPr>
              <a:t>NGHIỆP</a:t>
            </a:r>
            <a:endParaRPr lang="en-US" sz="4400" b="1" dirty="0">
              <a:solidFill>
                <a:schemeClr val="tx2"/>
              </a:solidFill>
              <a:latin typeface="Arial Bold"/>
              <a:ea typeface="Arial Bold"/>
              <a:cs typeface="Arial Bold"/>
              <a:sym typeface="Arial Bold"/>
            </a:endParaRPr>
          </a:p>
          <a:p>
            <a:pPr algn="ctr"/>
            <a:r>
              <a:rPr lang="en-US" sz="4400" b="1" dirty="0">
                <a:solidFill>
                  <a:schemeClr val="tx2"/>
                </a:solidFill>
                <a:latin typeface="Arial Bold"/>
                <a:ea typeface="Arial Bold"/>
                <a:cs typeface="Arial Bold"/>
                <a:sym typeface="Arial Bold"/>
              </a:rPr>
              <a:t>(</a:t>
            </a:r>
            <a:r>
              <a:rPr lang="en-US" sz="4400" b="1" dirty="0" err="1">
                <a:solidFill>
                  <a:schemeClr val="tx2"/>
                </a:solidFill>
                <a:latin typeface="Arial Bold"/>
                <a:ea typeface="Arial Bold"/>
                <a:cs typeface="Arial Bold"/>
                <a:sym typeface="Arial Bold"/>
              </a:rPr>
              <a:t>NĂM</a:t>
            </a:r>
            <a:r>
              <a:rPr lang="en-US" sz="4400" b="1" dirty="0">
                <a:solidFill>
                  <a:schemeClr val="tx2"/>
                </a:solidFill>
                <a:latin typeface="Arial Bold"/>
                <a:ea typeface="Arial Bold"/>
                <a:cs typeface="Arial Bold"/>
                <a:sym typeface="Arial Bold"/>
              </a:rPr>
              <a:t> 2010 – NAY)</a:t>
            </a:r>
          </a:p>
        </p:txBody>
      </p:sp>
      <p:pic>
        <p:nvPicPr>
          <p:cNvPr id="18" name="Picture 17">
            <a:extLst>
              <a:ext uri="{FF2B5EF4-FFF2-40B4-BE49-F238E27FC236}">
                <a16:creationId xmlns:a16="http://schemas.microsoft.com/office/drawing/2014/main" id="{56576448-31B3-8D17-792E-EA85AA749DE7}"/>
              </a:ext>
            </a:extLst>
          </p:cNvPr>
          <p:cNvPicPr>
            <a:picLocks noChangeAspect="1"/>
          </p:cNvPicPr>
          <p:nvPr/>
        </p:nvPicPr>
        <p:blipFill>
          <a:blip r:embed="rId7"/>
          <a:stretch>
            <a:fillRect/>
          </a:stretch>
        </p:blipFill>
        <p:spPr>
          <a:xfrm>
            <a:off x="950385" y="2742646"/>
            <a:ext cx="16535400" cy="7097509"/>
          </a:xfrm>
          <a:prstGeom prst="rect">
            <a:avLst/>
          </a:prstGeom>
        </p:spPr>
      </p:pic>
    </p:spTree>
    <p:extLst>
      <p:ext uri="{BB962C8B-B14F-4D97-AF65-F5344CB8AC3E}">
        <p14:creationId xmlns:p14="http://schemas.microsoft.com/office/powerpoint/2010/main" val="364254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61890" y="201651"/>
            <a:ext cx="6383552" cy="805128"/>
            <a:chOff x="0" y="0"/>
            <a:chExt cx="8511403" cy="1073503"/>
          </a:xfrm>
        </p:grpSpPr>
        <p:sp>
          <p:nvSpPr>
            <p:cNvPr id="4" name="Freeform 4"/>
            <p:cNvSpPr/>
            <p:nvPr/>
          </p:nvSpPr>
          <p:spPr>
            <a:xfrm>
              <a:off x="0" y="0"/>
              <a:ext cx="1052864" cy="1052864"/>
            </a:xfrm>
            <a:custGeom>
              <a:avLst/>
              <a:gdLst/>
              <a:ahLst/>
              <a:cxnLst/>
              <a:rect l="l" t="t" r="r" b="b"/>
              <a:pathLst>
                <a:path w="1052864" h="1052864">
                  <a:moveTo>
                    <a:pt x="0" y="0"/>
                  </a:moveTo>
                  <a:lnTo>
                    <a:pt x="1052864" y="0"/>
                  </a:lnTo>
                  <a:lnTo>
                    <a:pt x="1052864" y="1052864"/>
                  </a:lnTo>
                  <a:lnTo>
                    <a:pt x="0" y="105286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177192" y="168331"/>
              <a:ext cx="7334211" cy="905172"/>
            </a:xfrm>
            <a:prstGeom prst="rect">
              <a:avLst/>
            </a:prstGeom>
          </p:spPr>
          <p:txBody>
            <a:bodyPr lIns="0" tIns="0" rIns="0" bIns="0" rtlCol="0" anchor="t">
              <a:spAutoFit/>
            </a:bodyPr>
            <a:lstStyle/>
            <a:p>
              <a:pPr algn="ctr">
                <a:lnSpc>
                  <a:spcPts val="2661"/>
                </a:lnSpc>
              </a:pPr>
              <a:r>
                <a:rPr lang="en-US" sz="1901" b="1">
                  <a:solidFill>
                    <a:srgbClr val="FFFFFF"/>
                  </a:solidFill>
                  <a:latin typeface="Arial Bold"/>
                  <a:ea typeface="Arial Bold"/>
                  <a:cs typeface="Arial Bold"/>
                  <a:sym typeface="Arial Bold"/>
                </a:rPr>
                <a:t>SỞ LAO ĐỘNG - THƯƠNG BINH VÀ XÃ HỘI</a:t>
              </a:r>
            </a:p>
            <a:p>
              <a:pPr algn="ctr">
                <a:lnSpc>
                  <a:spcPts val="2661"/>
                </a:lnSpc>
              </a:pPr>
              <a:r>
                <a:rPr lang="en-US" sz="1901"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177192" y="168331"/>
              <a:ext cx="7334211" cy="905172"/>
            </a:xfrm>
            <a:prstGeom prst="rect">
              <a:avLst/>
            </a:prstGeom>
          </p:spPr>
          <p:txBody>
            <a:bodyPr lIns="0" tIns="0" rIns="0" bIns="0" rtlCol="0" anchor="t">
              <a:spAutoFit/>
            </a:bodyPr>
            <a:lstStyle/>
            <a:p>
              <a:pPr algn="ctr">
                <a:lnSpc>
                  <a:spcPts val="2661"/>
                </a:lnSpc>
              </a:pPr>
              <a:r>
                <a:rPr lang="en-US" sz="1901" b="1">
                  <a:solidFill>
                    <a:srgbClr val="1836B2">
                      <a:alpha val="49804"/>
                    </a:srgbClr>
                  </a:solidFill>
                  <a:latin typeface="Arial Bold"/>
                  <a:ea typeface="Arial Bold"/>
                  <a:cs typeface="Arial Bold"/>
                  <a:sym typeface="Arial Bold"/>
                </a:rPr>
                <a:t>SỞ LAO ĐỘNG - THƯƠNG BINH VÀ XÃ HỘI</a:t>
              </a:r>
            </a:p>
            <a:p>
              <a:pPr algn="ctr">
                <a:lnSpc>
                  <a:spcPts val="2661"/>
                </a:lnSpc>
              </a:pPr>
              <a:r>
                <a:rPr lang="en-US" sz="1901" b="1">
                  <a:solidFill>
                    <a:srgbClr val="1836B2">
                      <a:alpha val="49804"/>
                    </a:srgbClr>
                  </a:solidFill>
                  <a:latin typeface="Arial Bold"/>
                  <a:ea typeface="Arial Bold"/>
                  <a:cs typeface="Arial Bold"/>
                  <a:sym typeface="Arial Bold"/>
                </a:rPr>
                <a:t>TRUNG TÂM DỊCH VỤ VIỆC LÀM KHÁNH HÒA</a:t>
              </a:r>
            </a:p>
          </p:txBody>
        </p:sp>
      </p:grpSp>
      <p:sp>
        <p:nvSpPr>
          <p:cNvPr id="7" name="Freeform 7"/>
          <p:cNvSpPr/>
          <p:nvPr/>
        </p:nvSpPr>
        <p:spPr>
          <a:xfrm>
            <a:off x="0" y="5346172"/>
            <a:ext cx="5286664" cy="4940828"/>
          </a:xfrm>
          <a:custGeom>
            <a:avLst/>
            <a:gdLst/>
            <a:ahLst/>
            <a:cxnLst/>
            <a:rect l="l" t="t" r="r" b="b"/>
            <a:pathLst>
              <a:path w="5286664" h="4940828">
                <a:moveTo>
                  <a:pt x="0" y="0"/>
                </a:moveTo>
                <a:lnTo>
                  <a:pt x="5286664" y="0"/>
                </a:lnTo>
                <a:lnTo>
                  <a:pt x="5286664"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0" y="4451133"/>
            <a:ext cx="18288000" cy="4467371"/>
            <a:chOff x="0" y="0"/>
            <a:chExt cx="4816593" cy="1176591"/>
          </a:xfrm>
        </p:grpSpPr>
        <p:sp>
          <p:nvSpPr>
            <p:cNvPr id="9" name="Freeform 9"/>
            <p:cNvSpPr/>
            <p:nvPr/>
          </p:nvSpPr>
          <p:spPr>
            <a:xfrm>
              <a:off x="0" y="0"/>
              <a:ext cx="4816592" cy="1176591"/>
            </a:xfrm>
            <a:custGeom>
              <a:avLst/>
              <a:gdLst/>
              <a:ahLst/>
              <a:cxnLst/>
              <a:rect l="l" t="t" r="r" b="b"/>
              <a:pathLst>
                <a:path w="4816592" h="1176591">
                  <a:moveTo>
                    <a:pt x="0" y="0"/>
                  </a:moveTo>
                  <a:lnTo>
                    <a:pt x="4816592" y="0"/>
                  </a:lnTo>
                  <a:lnTo>
                    <a:pt x="4816592" y="1176591"/>
                  </a:lnTo>
                  <a:lnTo>
                    <a:pt x="0" y="1176591"/>
                  </a:lnTo>
                  <a:close/>
                </a:path>
              </a:pathLst>
            </a:custGeom>
            <a:solidFill>
              <a:srgbClr val="0CC0DF">
                <a:alpha val="40000"/>
              </a:srgbClr>
            </a:solidFill>
          </p:spPr>
          <p:txBody>
            <a:bodyPr/>
            <a:lstStyle/>
            <a:p>
              <a:endParaRPr lang="en-US"/>
            </a:p>
          </p:txBody>
        </p:sp>
        <p:sp>
          <p:nvSpPr>
            <p:cNvPr id="10" name="TextBox 10"/>
            <p:cNvSpPr txBox="1"/>
            <p:nvPr/>
          </p:nvSpPr>
          <p:spPr>
            <a:xfrm>
              <a:off x="0" y="-57150"/>
              <a:ext cx="4816593" cy="1233741"/>
            </a:xfrm>
            <a:prstGeom prst="rect">
              <a:avLst/>
            </a:prstGeom>
          </p:spPr>
          <p:txBody>
            <a:bodyPr lIns="50800" tIns="50800" rIns="50800" bIns="50800" rtlCol="0" anchor="ctr"/>
            <a:lstStyle/>
            <a:p>
              <a:pPr algn="ctr">
                <a:lnSpc>
                  <a:spcPts val="3500"/>
                </a:lnSpc>
              </a:pPr>
              <a:endParaRPr/>
            </a:p>
          </p:txBody>
        </p:sp>
      </p:grpSp>
      <p:sp>
        <p:nvSpPr>
          <p:cNvPr id="11" name="Freeform 11"/>
          <p:cNvSpPr/>
          <p:nvPr/>
        </p:nvSpPr>
        <p:spPr>
          <a:xfrm>
            <a:off x="443602" y="4608656"/>
            <a:ext cx="788787" cy="737516"/>
          </a:xfrm>
          <a:custGeom>
            <a:avLst/>
            <a:gdLst/>
            <a:ahLst/>
            <a:cxnLst/>
            <a:rect l="l" t="t" r="r" b="b"/>
            <a:pathLst>
              <a:path w="788787" h="737516">
                <a:moveTo>
                  <a:pt x="0" y="0"/>
                </a:moveTo>
                <a:lnTo>
                  <a:pt x="788787" y="0"/>
                </a:lnTo>
                <a:lnTo>
                  <a:pt x="788787" y="737516"/>
                </a:lnTo>
                <a:lnTo>
                  <a:pt x="0" y="737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2" name="Group 12"/>
          <p:cNvGrpSpPr/>
          <p:nvPr/>
        </p:nvGrpSpPr>
        <p:grpSpPr>
          <a:xfrm>
            <a:off x="-1423427" y="1608779"/>
            <a:ext cx="4904254" cy="2902030"/>
            <a:chOff x="0" y="0"/>
            <a:chExt cx="1834920" cy="1085791"/>
          </a:xfrm>
        </p:grpSpPr>
        <p:sp>
          <p:nvSpPr>
            <p:cNvPr id="13" name="Freeform 13"/>
            <p:cNvSpPr/>
            <p:nvPr/>
          </p:nvSpPr>
          <p:spPr>
            <a:xfrm>
              <a:off x="0" y="0"/>
              <a:ext cx="1834920" cy="1085791"/>
            </a:xfrm>
            <a:custGeom>
              <a:avLst/>
              <a:gdLst/>
              <a:ahLst/>
              <a:cxnLst/>
              <a:rect l="l" t="t" r="r" b="b"/>
              <a:pathLst>
                <a:path w="1834920" h="1085791">
                  <a:moveTo>
                    <a:pt x="0" y="0"/>
                  </a:moveTo>
                  <a:lnTo>
                    <a:pt x="1834920" y="0"/>
                  </a:lnTo>
                  <a:lnTo>
                    <a:pt x="1834920" y="1085791"/>
                  </a:lnTo>
                  <a:lnTo>
                    <a:pt x="0" y="1085791"/>
                  </a:lnTo>
                  <a:close/>
                </a:path>
              </a:pathLst>
            </a:custGeom>
            <a:blipFill>
              <a:blip r:embed="rId9"/>
              <a:stretch>
                <a:fillRect t="-3770" b="-3770"/>
              </a:stretch>
            </a:blipFill>
          </p:spPr>
          <p:txBody>
            <a:bodyPr/>
            <a:lstStyle/>
            <a:p>
              <a:endParaRPr lang="en-US"/>
            </a:p>
          </p:txBody>
        </p:sp>
      </p:grpSp>
      <p:grpSp>
        <p:nvGrpSpPr>
          <p:cNvPr id="14" name="Group 14"/>
          <p:cNvGrpSpPr/>
          <p:nvPr/>
        </p:nvGrpSpPr>
        <p:grpSpPr>
          <a:xfrm>
            <a:off x="3865078" y="2143211"/>
            <a:ext cx="11223835" cy="1939271"/>
            <a:chOff x="0" y="0"/>
            <a:chExt cx="14965114" cy="2585695"/>
          </a:xfrm>
        </p:grpSpPr>
        <p:sp>
          <p:nvSpPr>
            <p:cNvPr id="15" name="TextBox 15"/>
            <p:cNvSpPr txBox="1"/>
            <p:nvPr/>
          </p:nvSpPr>
          <p:spPr>
            <a:xfrm>
              <a:off x="267391" y="-200025"/>
              <a:ext cx="14697723" cy="2785720"/>
            </a:xfrm>
            <a:prstGeom prst="rect">
              <a:avLst/>
            </a:prstGeom>
          </p:spPr>
          <p:txBody>
            <a:bodyPr lIns="0" tIns="0" rIns="0" bIns="0" rtlCol="0" anchor="t">
              <a:spAutoFit/>
            </a:bodyPr>
            <a:lstStyle/>
            <a:p>
              <a:pPr marL="0" lvl="0" indent="0" algn="l">
                <a:lnSpc>
                  <a:spcPts val="14836"/>
                </a:lnSpc>
                <a:spcBef>
                  <a:spcPct val="0"/>
                </a:spcBef>
              </a:pPr>
              <a:r>
                <a:rPr lang="en-US" sz="12790" b="1">
                  <a:solidFill>
                    <a:srgbClr val="1836B2"/>
                  </a:solidFill>
                  <a:latin typeface="Arial Bold"/>
                  <a:ea typeface="Arial Bold"/>
                  <a:cs typeface="Arial Bold"/>
                  <a:sym typeface="Arial Bold"/>
                </a:rPr>
                <a:t>cơ sở pháp lý</a:t>
              </a:r>
            </a:p>
          </p:txBody>
        </p:sp>
        <p:sp>
          <p:nvSpPr>
            <p:cNvPr id="16" name="TextBox 16"/>
            <p:cNvSpPr txBox="1"/>
            <p:nvPr/>
          </p:nvSpPr>
          <p:spPr>
            <a:xfrm>
              <a:off x="0" y="-200025"/>
              <a:ext cx="14697723" cy="2785720"/>
            </a:xfrm>
            <a:prstGeom prst="rect">
              <a:avLst/>
            </a:prstGeom>
          </p:spPr>
          <p:txBody>
            <a:bodyPr lIns="0" tIns="0" rIns="0" bIns="0" rtlCol="0" anchor="t">
              <a:spAutoFit/>
            </a:bodyPr>
            <a:lstStyle/>
            <a:p>
              <a:pPr marL="0" lvl="0" indent="0" algn="l">
                <a:lnSpc>
                  <a:spcPts val="14836"/>
                </a:lnSpc>
                <a:spcBef>
                  <a:spcPct val="0"/>
                </a:spcBef>
              </a:pPr>
              <a:r>
                <a:rPr lang="en-US" sz="12790" b="1" dirty="0" err="1">
                  <a:solidFill>
                    <a:srgbClr val="FDD615"/>
                  </a:solidFill>
                  <a:latin typeface="Arial Bold"/>
                  <a:ea typeface="Arial Bold"/>
                  <a:cs typeface="Arial Bold"/>
                  <a:sym typeface="Arial Bold"/>
                </a:rPr>
                <a:t>cơ</a:t>
              </a:r>
              <a:r>
                <a:rPr lang="en-US" sz="12790" b="1" dirty="0">
                  <a:solidFill>
                    <a:srgbClr val="FDD615"/>
                  </a:solidFill>
                  <a:latin typeface="Arial Bold"/>
                  <a:ea typeface="Arial Bold"/>
                  <a:cs typeface="Arial Bold"/>
                  <a:sym typeface="Arial Bold"/>
                </a:rPr>
                <a:t> </a:t>
              </a:r>
              <a:r>
                <a:rPr lang="en-US" sz="12790" b="1" dirty="0" err="1">
                  <a:solidFill>
                    <a:srgbClr val="FDD615"/>
                  </a:solidFill>
                  <a:latin typeface="Arial Bold"/>
                  <a:ea typeface="Arial Bold"/>
                  <a:cs typeface="Arial Bold"/>
                  <a:sym typeface="Arial Bold"/>
                </a:rPr>
                <a:t>sở</a:t>
              </a:r>
              <a:r>
                <a:rPr lang="en-US" sz="12790" b="1" dirty="0">
                  <a:solidFill>
                    <a:srgbClr val="FDD615"/>
                  </a:solidFill>
                  <a:latin typeface="Arial Bold"/>
                  <a:ea typeface="Arial Bold"/>
                  <a:cs typeface="Arial Bold"/>
                  <a:sym typeface="Arial Bold"/>
                </a:rPr>
                <a:t> </a:t>
              </a:r>
              <a:r>
                <a:rPr lang="en-US" sz="12790" b="1" dirty="0" err="1">
                  <a:solidFill>
                    <a:srgbClr val="FDD615"/>
                  </a:solidFill>
                  <a:latin typeface="Arial Bold"/>
                  <a:ea typeface="Arial Bold"/>
                  <a:cs typeface="Arial Bold"/>
                  <a:sym typeface="Arial Bold"/>
                </a:rPr>
                <a:t>pháp</a:t>
              </a:r>
              <a:r>
                <a:rPr lang="en-US" sz="12790" b="1" dirty="0">
                  <a:solidFill>
                    <a:srgbClr val="FDD615"/>
                  </a:solidFill>
                  <a:latin typeface="Arial Bold"/>
                  <a:ea typeface="Arial Bold"/>
                  <a:cs typeface="Arial Bold"/>
                  <a:sym typeface="Arial Bold"/>
                </a:rPr>
                <a:t> </a:t>
              </a:r>
              <a:r>
                <a:rPr lang="en-US" sz="12790" b="1" dirty="0" err="1">
                  <a:solidFill>
                    <a:srgbClr val="FDD615"/>
                  </a:solidFill>
                  <a:latin typeface="Arial Bold"/>
                  <a:ea typeface="Arial Bold"/>
                  <a:cs typeface="Arial Bold"/>
                  <a:sym typeface="Arial Bold"/>
                </a:rPr>
                <a:t>lý</a:t>
              </a:r>
              <a:endParaRPr lang="en-US" sz="12790" b="1" dirty="0">
                <a:solidFill>
                  <a:srgbClr val="FDD615"/>
                </a:solidFill>
                <a:latin typeface="Arial Bold"/>
                <a:ea typeface="Arial Bold"/>
                <a:cs typeface="Arial Bold"/>
                <a:sym typeface="Arial Bold"/>
              </a:endParaRPr>
            </a:p>
          </p:txBody>
        </p:sp>
      </p:grpSp>
      <p:sp>
        <p:nvSpPr>
          <p:cNvPr id="17" name="TextBox 17"/>
          <p:cNvSpPr txBox="1"/>
          <p:nvPr/>
        </p:nvSpPr>
        <p:spPr>
          <a:xfrm>
            <a:off x="1423094" y="4650917"/>
            <a:ext cx="10665380" cy="581025"/>
          </a:xfrm>
          <a:prstGeom prst="rect">
            <a:avLst/>
          </a:prstGeom>
        </p:spPr>
        <p:txBody>
          <a:bodyPr lIns="0" tIns="0" rIns="0" bIns="0" rtlCol="0" anchor="t">
            <a:spAutoFit/>
          </a:bodyPr>
          <a:lstStyle/>
          <a:p>
            <a:pPr algn="ctr">
              <a:lnSpc>
                <a:spcPts val="4200"/>
              </a:lnSpc>
            </a:pPr>
            <a:r>
              <a:rPr lang="en-US" sz="3000" b="1">
                <a:solidFill>
                  <a:srgbClr val="234BA1"/>
                </a:solidFill>
                <a:latin typeface="Arial Bold"/>
                <a:ea typeface="Arial Bold"/>
                <a:cs typeface="Arial Bold"/>
                <a:sym typeface="Arial Bold"/>
              </a:rPr>
              <a:t>Luật Việc làm số 38/2013/QH13 ngày 16 tháng 11 năm 2013</a:t>
            </a:r>
          </a:p>
        </p:txBody>
      </p:sp>
      <p:sp>
        <p:nvSpPr>
          <p:cNvPr id="18" name="Freeform 18"/>
          <p:cNvSpPr/>
          <p:nvPr/>
        </p:nvSpPr>
        <p:spPr>
          <a:xfrm>
            <a:off x="443602" y="5967095"/>
            <a:ext cx="788787" cy="737516"/>
          </a:xfrm>
          <a:custGeom>
            <a:avLst/>
            <a:gdLst/>
            <a:ahLst/>
            <a:cxnLst/>
            <a:rect l="l" t="t" r="r" b="b"/>
            <a:pathLst>
              <a:path w="788787" h="737516">
                <a:moveTo>
                  <a:pt x="0" y="0"/>
                </a:moveTo>
                <a:lnTo>
                  <a:pt x="788787" y="0"/>
                </a:lnTo>
                <a:lnTo>
                  <a:pt x="788787" y="737516"/>
                </a:lnTo>
                <a:lnTo>
                  <a:pt x="0" y="737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9"/>
          <p:cNvSpPr txBox="1"/>
          <p:nvPr/>
        </p:nvSpPr>
        <p:spPr>
          <a:xfrm>
            <a:off x="1423094" y="5655133"/>
            <a:ext cx="16102906" cy="1030090"/>
          </a:xfrm>
          <a:prstGeom prst="rect">
            <a:avLst/>
          </a:prstGeom>
        </p:spPr>
        <p:txBody>
          <a:bodyPr wrap="square" lIns="0" tIns="0" rIns="0" bIns="0" rtlCol="0" anchor="t">
            <a:spAutoFit/>
          </a:bodyPr>
          <a:lstStyle/>
          <a:p>
            <a:pPr algn="l">
              <a:lnSpc>
                <a:spcPts val="4200"/>
              </a:lnSpc>
            </a:pPr>
            <a:r>
              <a:rPr lang="en-US" sz="3000" b="1" dirty="0" err="1">
                <a:solidFill>
                  <a:srgbClr val="234BA1"/>
                </a:solidFill>
                <a:latin typeface="Arial Bold"/>
                <a:ea typeface="Arial Bold"/>
                <a:cs typeface="Arial Bold"/>
                <a:sym typeface="Arial Bold"/>
              </a:rPr>
              <a:t>Nghị</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định</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số</a:t>
            </a:r>
            <a:r>
              <a:rPr lang="en-US" sz="3000" b="1" dirty="0">
                <a:solidFill>
                  <a:srgbClr val="234BA1"/>
                </a:solidFill>
                <a:latin typeface="Arial Bold"/>
                <a:ea typeface="Arial Bold"/>
                <a:cs typeface="Arial Bold"/>
                <a:sym typeface="Arial Bold"/>
              </a:rPr>
              <a:t> 28/2015/</a:t>
            </a:r>
            <a:r>
              <a:rPr lang="en-US" sz="3000" b="1" dirty="0" err="1">
                <a:solidFill>
                  <a:srgbClr val="234BA1"/>
                </a:solidFill>
                <a:latin typeface="Arial Bold"/>
                <a:ea typeface="Arial Bold"/>
                <a:cs typeface="Arial Bold"/>
                <a:sym typeface="Arial Bold"/>
              </a:rPr>
              <a:t>NĐ</a:t>
            </a:r>
            <a:r>
              <a:rPr lang="en-US" sz="3000" b="1" dirty="0">
                <a:solidFill>
                  <a:srgbClr val="234BA1"/>
                </a:solidFill>
                <a:latin typeface="Arial Bold"/>
                <a:ea typeface="Arial Bold"/>
                <a:cs typeface="Arial Bold"/>
                <a:sym typeface="Arial Bold"/>
              </a:rPr>
              <a:t>-CP </a:t>
            </a:r>
            <a:r>
              <a:rPr lang="en-US" sz="3000" b="1" dirty="0" err="1">
                <a:solidFill>
                  <a:srgbClr val="234BA1"/>
                </a:solidFill>
                <a:latin typeface="Arial Bold"/>
                <a:ea typeface="Arial Bold"/>
                <a:cs typeface="Arial Bold"/>
                <a:sym typeface="Arial Bold"/>
              </a:rPr>
              <a:t>ngày</a:t>
            </a:r>
            <a:r>
              <a:rPr lang="en-US" sz="3000" b="1" dirty="0">
                <a:solidFill>
                  <a:srgbClr val="234BA1"/>
                </a:solidFill>
                <a:latin typeface="Arial Bold"/>
                <a:ea typeface="Arial Bold"/>
                <a:cs typeface="Arial Bold"/>
                <a:sym typeface="Arial Bold"/>
              </a:rPr>
              <a:t> 12/3/2015 </a:t>
            </a:r>
            <a:r>
              <a:rPr lang="en-US" sz="3000" b="1" dirty="0" err="1">
                <a:solidFill>
                  <a:srgbClr val="234BA1"/>
                </a:solidFill>
                <a:latin typeface="Arial Bold"/>
                <a:ea typeface="Arial Bold"/>
                <a:cs typeface="Arial Bold"/>
                <a:sym typeface="Arial Bold"/>
              </a:rPr>
              <a:t>của</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Chính</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phủ</a:t>
            </a:r>
            <a:r>
              <a:rPr lang="en-US" sz="3000" b="1" dirty="0">
                <a:solidFill>
                  <a:srgbClr val="234BA1"/>
                </a:solidFill>
                <a:latin typeface="Arial Bold"/>
                <a:ea typeface="Arial Bold"/>
                <a:cs typeface="Arial Bold"/>
                <a:sym typeface="Arial Bold"/>
              </a:rPr>
              <a:t> Quy </a:t>
            </a:r>
            <a:r>
              <a:rPr lang="en-US" sz="3000" b="1" dirty="0" err="1">
                <a:solidFill>
                  <a:srgbClr val="234BA1"/>
                </a:solidFill>
                <a:latin typeface="Arial Bold"/>
                <a:ea typeface="Arial Bold"/>
                <a:cs typeface="Arial Bold"/>
                <a:sym typeface="Arial Bold"/>
              </a:rPr>
              <a:t>định</a:t>
            </a:r>
            <a:r>
              <a:rPr lang="en-US" sz="3000" b="1" dirty="0">
                <a:solidFill>
                  <a:srgbClr val="234BA1"/>
                </a:solidFill>
                <a:latin typeface="Arial Bold"/>
                <a:ea typeface="Arial Bold"/>
                <a:cs typeface="Arial Bold"/>
                <a:sym typeface="Arial Bold"/>
              </a:rPr>
              <a:t> chi </a:t>
            </a:r>
            <a:r>
              <a:rPr lang="en-US" sz="3000" b="1" dirty="0" err="1">
                <a:solidFill>
                  <a:srgbClr val="234BA1"/>
                </a:solidFill>
                <a:latin typeface="Arial Bold"/>
                <a:ea typeface="Arial Bold"/>
                <a:cs typeface="Arial Bold"/>
                <a:sym typeface="Arial Bold"/>
              </a:rPr>
              <a:t>tiết</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thi</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hành</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một</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số</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điều</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của</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Luật</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Việc</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làm</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về</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bảo</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hiểm</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thất</a:t>
            </a:r>
            <a:r>
              <a:rPr lang="en-US" sz="3000" b="1" dirty="0">
                <a:solidFill>
                  <a:srgbClr val="234BA1"/>
                </a:solidFill>
                <a:latin typeface="Arial Bold"/>
                <a:ea typeface="Arial Bold"/>
                <a:cs typeface="Arial Bold"/>
                <a:sym typeface="Arial Bold"/>
              </a:rPr>
              <a:t> </a:t>
            </a:r>
            <a:r>
              <a:rPr lang="en-US" sz="3000" b="1" dirty="0" err="1">
                <a:solidFill>
                  <a:srgbClr val="234BA1"/>
                </a:solidFill>
                <a:latin typeface="Arial Bold"/>
                <a:ea typeface="Arial Bold"/>
                <a:cs typeface="Arial Bold"/>
                <a:sym typeface="Arial Bold"/>
              </a:rPr>
              <a:t>nghiệp</a:t>
            </a:r>
            <a:endParaRPr lang="en-US" sz="3000" b="1" dirty="0">
              <a:solidFill>
                <a:srgbClr val="234BA1"/>
              </a:solidFill>
              <a:latin typeface="Arial Bold"/>
              <a:ea typeface="Arial Bold"/>
              <a:cs typeface="Arial Bold"/>
              <a:sym typeface="Arial Bold"/>
            </a:endParaRPr>
          </a:p>
        </p:txBody>
      </p:sp>
      <p:sp>
        <p:nvSpPr>
          <p:cNvPr id="20" name="Freeform 20"/>
          <p:cNvSpPr/>
          <p:nvPr/>
        </p:nvSpPr>
        <p:spPr>
          <a:xfrm>
            <a:off x="443602" y="7347585"/>
            <a:ext cx="788787" cy="737516"/>
          </a:xfrm>
          <a:custGeom>
            <a:avLst/>
            <a:gdLst/>
            <a:ahLst/>
            <a:cxnLst/>
            <a:rect l="l" t="t" r="r" b="b"/>
            <a:pathLst>
              <a:path w="788787" h="737516">
                <a:moveTo>
                  <a:pt x="0" y="0"/>
                </a:moveTo>
                <a:lnTo>
                  <a:pt x="788787" y="0"/>
                </a:lnTo>
                <a:lnTo>
                  <a:pt x="788787" y="737516"/>
                </a:lnTo>
                <a:lnTo>
                  <a:pt x="0" y="737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TextBox 21"/>
          <p:cNvSpPr txBox="1"/>
          <p:nvPr/>
        </p:nvSpPr>
        <p:spPr>
          <a:xfrm>
            <a:off x="1423094" y="7135866"/>
            <a:ext cx="15642953" cy="1114425"/>
          </a:xfrm>
          <a:prstGeom prst="rect">
            <a:avLst/>
          </a:prstGeom>
        </p:spPr>
        <p:txBody>
          <a:bodyPr lIns="0" tIns="0" rIns="0" bIns="0" rtlCol="0" anchor="t">
            <a:spAutoFit/>
          </a:bodyPr>
          <a:lstStyle/>
          <a:p>
            <a:pPr algn="l">
              <a:lnSpc>
                <a:spcPts val="4200"/>
              </a:lnSpc>
            </a:pPr>
            <a:r>
              <a:rPr lang="en-US" sz="3000" b="1">
                <a:solidFill>
                  <a:srgbClr val="234BA1"/>
                </a:solidFill>
                <a:latin typeface="Arial Bold"/>
                <a:ea typeface="Arial Bold"/>
                <a:cs typeface="Arial Bold"/>
                <a:sym typeface="Arial Bold"/>
              </a:rPr>
              <a:t>Nghị định số 61/2020/NĐ - CP ngày 29/5/2020 của Chính phủ về sửa đổi, bổ sung một số điều của Nghị định số 28/2015/NĐ-CP ngày 12/3/2015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25000">
              <a:srgbClr val="60C6F1">
                <a:alpha val="100000"/>
              </a:srgbClr>
            </a:gs>
            <a:gs pos="50000">
              <a:srgbClr val="FFFFFF">
                <a:alpha val="100000"/>
              </a:srgbClr>
            </a:gs>
            <a:gs pos="75000">
              <a:srgbClr val="E0F0F1">
                <a:alpha val="100000"/>
              </a:srgbClr>
            </a:gs>
            <a:gs pos="100000">
              <a:srgbClr val="06BAFD">
                <a:alpha val="515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10662563">
            <a:off x="13647146" y="-1000585"/>
            <a:ext cx="10156588" cy="3491327"/>
          </a:xfrm>
          <a:custGeom>
            <a:avLst/>
            <a:gdLst/>
            <a:ahLst/>
            <a:cxnLst/>
            <a:rect l="l" t="t" r="r" b="b"/>
            <a:pathLst>
              <a:path w="10156588" h="3491327">
                <a:moveTo>
                  <a:pt x="0" y="0"/>
                </a:moveTo>
                <a:lnTo>
                  <a:pt x="10156589" y="0"/>
                </a:lnTo>
                <a:lnTo>
                  <a:pt x="10156589" y="3491327"/>
                </a:lnTo>
                <a:lnTo>
                  <a:pt x="0" y="3491327"/>
                </a:lnTo>
                <a:lnTo>
                  <a:pt x="0" y="0"/>
                </a:lnTo>
                <a:close/>
              </a:path>
            </a:pathLst>
          </a:custGeom>
          <a:blipFill>
            <a:blip r:embed="rId2">
              <a:alphaModFix amt="28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419218" y="258713"/>
            <a:ext cx="6117338" cy="771551"/>
            <a:chOff x="0" y="0"/>
            <a:chExt cx="8156451" cy="1028735"/>
          </a:xfrm>
        </p:grpSpPr>
        <p:sp>
          <p:nvSpPr>
            <p:cNvPr id="4" name="Freeform 4"/>
            <p:cNvSpPr/>
            <p:nvPr/>
          </p:nvSpPr>
          <p:spPr>
            <a:xfrm>
              <a:off x="0" y="0"/>
              <a:ext cx="1008956" cy="1008956"/>
            </a:xfrm>
            <a:custGeom>
              <a:avLst/>
              <a:gdLst/>
              <a:ahLst/>
              <a:cxnLst/>
              <a:rect l="l" t="t" r="r" b="b"/>
              <a:pathLst>
                <a:path w="1008956" h="1008956">
                  <a:moveTo>
                    <a:pt x="0" y="0"/>
                  </a:moveTo>
                  <a:lnTo>
                    <a:pt x="1008956" y="0"/>
                  </a:lnTo>
                  <a:lnTo>
                    <a:pt x="1008956" y="1008956"/>
                  </a:lnTo>
                  <a:lnTo>
                    <a:pt x="0" y="100895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128100" y="158133"/>
              <a:ext cx="7028351" cy="870602"/>
            </a:xfrm>
            <a:prstGeom prst="rect">
              <a:avLst/>
            </a:prstGeom>
          </p:spPr>
          <p:txBody>
            <a:bodyPr lIns="0" tIns="0" rIns="0" bIns="0" rtlCol="0" anchor="t">
              <a:spAutoFit/>
            </a:bodyPr>
            <a:lstStyle/>
            <a:p>
              <a:pPr algn="ctr">
                <a:lnSpc>
                  <a:spcPts val="2550"/>
                </a:lnSpc>
              </a:pPr>
              <a:r>
                <a:rPr lang="en-US" sz="1821" b="1">
                  <a:solidFill>
                    <a:srgbClr val="FFFFFF"/>
                  </a:solidFill>
                  <a:latin typeface="Arial Bold"/>
                  <a:ea typeface="Arial Bold"/>
                  <a:cs typeface="Arial Bold"/>
                  <a:sym typeface="Arial Bold"/>
                </a:rPr>
                <a:t>SỞ LAO ĐỘNG - THƯƠNG BINH VÀ XÃ HỘI</a:t>
              </a:r>
            </a:p>
            <a:p>
              <a:pPr algn="ctr">
                <a:lnSpc>
                  <a:spcPts val="2550"/>
                </a:lnSpc>
              </a:pPr>
              <a:r>
                <a:rPr lang="en-US" sz="1821" b="1">
                  <a:solidFill>
                    <a:srgbClr val="FFFFFF"/>
                  </a:solidFill>
                  <a:latin typeface="Arial Bold"/>
                  <a:ea typeface="Arial Bold"/>
                  <a:cs typeface="Arial Bold"/>
                  <a:sym typeface="Arial Bold"/>
                </a:rPr>
                <a:t>TRUNG TÂM DỊCH VỤ VIỆC LÀM KHÁNH HÒA</a:t>
              </a:r>
            </a:p>
          </p:txBody>
        </p:sp>
        <p:sp>
          <p:nvSpPr>
            <p:cNvPr id="6" name="TextBox 6"/>
            <p:cNvSpPr txBox="1"/>
            <p:nvPr/>
          </p:nvSpPr>
          <p:spPr>
            <a:xfrm>
              <a:off x="1128100" y="158133"/>
              <a:ext cx="7028351" cy="870602"/>
            </a:xfrm>
            <a:prstGeom prst="rect">
              <a:avLst/>
            </a:prstGeom>
          </p:spPr>
          <p:txBody>
            <a:bodyPr lIns="0" tIns="0" rIns="0" bIns="0" rtlCol="0" anchor="t">
              <a:spAutoFit/>
            </a:bodyPr>
            <a:lstStyle/>
            <a:p>
              <a:pPr algn="ctr">
                <a:lnSpc>
                  <a:spcPts val="2550"/>
                </a:lnSpc>
              </a:pPr>
              <a:r>
                <a:rPr lang="en-US" sz="1821" b="1" dirty="0" err="1">
                  <a:solidFill>
                    <a:srgbClr val="1836B2">
                      <a:alpha val="49804"/>
                    </a:srgbClr>
                  </a:solidFill>
                  <a:latin typeface="Arial Bold"/>
                  <a:ea typeface="Arial Bold"/>
                  <a:cs typeface="Arial Bold"/>
                  <a:sym typeface="Arial Bold"/>
                </a:rPr>
                <a:t>SỞ</a:t>
              </a:r>
              <a:r>
                <a:rPr lang="en-US" sz="1821" b="1" dirty="0">
                  <a:solidFill>
                    <a:srgbClr val="1836B2">
                      <a:alpha val="49804"/>
                    </a:srgbClr>
                  </a:solidFill>
                  <a:latin typeface="Arial Bold"/>
                  <a:ea typeface="Arial Bold"/>
                  <a:cs typeface="Arial Bold"/>
                  <a:sym typeface="Arial Bold"/>
                </a:rPr>
                <a:t> LAO </a:t>
              </a:r>
              <a:r>
                <a:rPr lang="en-US" sz="1821" b="1" dirty="0" err="1">
                  <a:solidFill>
                    <a:srgbClr val="1836B2">
                      <a:alpha val="49804"/>
                    </a:srgbClr>
                  </a:solidFill>
                  <a:latin typeface="Arial Bold"/>
                  <a:ea typeface="Arial Bold"/>
                  <a:cs typeface="Arial Bold"/>
                  <a:sym typeface="Arial Bold"/>
                </a:rPr>
                <a:t>ĐỘNG</a:t>
              </a:r>
              <a:r>
                <a:rPr lang="en-US" sz="1821" b="1" dirty="0">
                  <a:solidFill>
                    <a:srgbClr val="1836B2">
                      <a:alpha val="49804"/>
                    </a:srgbClr>
                  </a:solidFill>
                  <a:latin typeface="Arial Bold"/>
                  <a:ea typeface="Arial Bold"/>
                  <a:cs typeface="Arial Bold"/>
                  <a:sym typeface="Arial Bold"/>
                </a:rPr>
                <a:t> - THƯƠNG BINH </a:t>
              </a:r>
              <a:r>
                <a:rPr lang="en-US" sz="1821" b="1" dirty="0" err="1">
                  <a:solidFill>
                    <a:srgbClr val="1836B2">
                      <a:alpha val="49804"/>
                    </a:srgbClr>
                  </a:solidFill>
                  <a:latin typeface="Arial Bold"/>
                  <a:ea typeface="Arial Bold"/>
                  <a:cs typeface="Arial Bold"/>
                  <a:sym typeface="Arial Bold"/>
                </a:rPr>
                <a:t>VÀ</a:t>
              </a:r>
              <a:r>
                <a:rPr lang="en-US" sz="1821" b="1" dirty="0">
                  <a:solidFill>
                    <a:srgbClr val="1836B2">
                      <a:alpha val="49804"/>
                    </a:srgbClr>
                  </a:solidFill>
                  <a:latin typeface="Arial Bold"/>
                  <a:ea typeface="Arial Bold"/>
                  <a:cs typeface="Arial Bold"/>
                  <a:sym typeface="Arial Bold"/>
                </a:rPr>
                <a:t> </a:t>
              </a:r>
              <a:r>
                <a:rPr lang="en-US" sz="1821" b="1" dirty="0" err="1">
                  <a:solidFill>
                    <a:srgbClr val="1836B2">
                      <a:alpha val="49804"/>
                    </a:srgbClr>
                  </a:solidFill>
                  <a:latin typeface="Arial Bold"/>
                  <a:ea typeface="Arial Bold"/>
                  <a:cs typeface="Arial Bold"/>
                  <a:sym typeface="Arial Bold"/>
                </a:rPr>
                <a:t>XÃ</a:t>
              </a:r>
              <a:r>
                <a:rPr lang="en-US" sz="1821" b="1" dirty="0">
                  <a:solidFill>
                    <a:srgbClr val="1836B2">
                      <a:alpha val="49804"/>
                    </a:srgbClr>
                  </a:solidFill>
                  <a:latin typeface="Arial Bold"/>
                  <a:ea typeface="Arial Bold"/>
                  <a:cs typeface="Arial Bold"/>
                  <a:sym typeface="Arial Bold"/>
                </a:rPr>
                <a:t> </a:t>
              </a:r>
              <a:r>
                <a:rPr lang="en-US" sz="1821" b="1" dirty="0" err="1">
                  <a:solidFill>
                    <a:srgbClr val="1836B2">
                      <a:alpha val="49804"/>
                    </a:srgbClr>
                  </a:solidFill>
                  <a:latin typeface="Arial Bold"/>
                  <a:ea typeface="Arial Bold"/>
                  <a:cs typeface="Arial Bold"/>
                  <a:sym typeface="Arial Bold"/>
                </a:rPr>
                <a:t>HỘI</a:t>
              </a:r>
              <a:endParaRPr lang="en-US" sz="1821" b="1" dirty="0">
                <a:solidFill>
                  <a:srgbClr val="1836B2">
                    <a:alpha val="49804"/>
                  </a:srgbClr>
                </a:solidFill>
                <a:latin typeface="Arial Bold"/>
                <a:ea typeface="Arial Bold"/>
                <a:cs typeface="Arial Bold"/>
                <a:sym typeface="Arial Bold"/>
              </a:endParaRPr>
            </a:p>
            <a:p>
              <a:pPr algn="ctr">
                <a:lnSpc>
                  <a:spcPts val="2550"/>
                </a:lnSpc>
              </a:pPr>
              <a:r>
                <a:rPr lang="en-US" sz="1821" b="1" dirty="0">
                  <a:solidFill>
                    <a:srgbClr val="1836B2">
                      <a:alpha val="49804"/>
                    </a:srgbClr>
                  </a:solidFill>
                  <a:latin typeface="Arial Bold"/>
                  <a:ea typeface="Arial Bold"/>
                  <a:cs typeface="Arial Bold"/>
                  <a:sym typeface="Arial Bold"/>
                </a:rPr>
                <a:t>TRUNG </a:t>
              </a:r>
              <a:r>
                <a:rPr lang="en-US" sz="1821" b="1" dirty="0" err="1">
                  <a:solidFill>
                    <a:srgbClr val="1836B2">
                      <a:alpha val="49804"/>
                    </a:srgbClr>
                  </a:solidFill>
                  <a:latin typeface="Arial Bold"/>
                  <a:ea typeface="Arial Bold"/>
                  <a:cs typeface="Arial Bold"/>
                  <a:sym typeface="Arial Bold"/>
                </a:rPr>
                <a:t>TÂM</a:t>
              </a:r>
              <a:r>
                <a:rPr lang="en-US" sz="1821" b="1" dirty="0">
                  <a:solidFill>
                    <a:srgbClr val="1836B2">
                      <a:alpha val="49804"/>
                    </a:srgbClr>
                  </a:solidFill>
                  <a:latin typeface="Arial Bold"/>
                  <a:ea typeface="Arial Bold"/>
                  <a:cs typeface="Arial Bold"/>
                  <a:sym typeface="Arial Bold"/>
                </a:rPr>
                <a:t> </a:t>
              </a:r>
              <a:r>
                <a:rPr lang="en-US" sz="1821" b="1" dirty="0" err="1">
                  <a:solidFill>
                    <a:srgbClr val="1836B2">
                      <a:alpha val="49804"/>
                    </a:srgbClr>
                  </a:solidFill>
                  <a:latin typeface="Arial Bold"/>
                  <a:ea typeface="Arial Bold"/>
                  <a:cs typeface="Arial Bold"/>
                  <a:sym typeface="Arial Bold"/>
                </a:rPr>
                <a:t>DỊCH</a:t>
              </a:r>
              <a:r>
                <a:rPr lang="en-US" sz="1821" b="1" dirty="0">
                  <a:solidFill>
                    <a:srgbClr val="1836B2">
                      <a:alpha val="49804"/>
                    </a:srgbClr>
                  </a:solidFill>
                  <a:latin typeface="Arial Bold"/>
                  <a:ea typeface="Arial Bold"/>
                  <a:cs typeface="Arial Bold"/>
                  <a:sym typeface="Arial Bold"/>
                </a:rPr>
                <a:t> </a:t>
              </a:r>
              <a:r>
                <a:rPr lang="en-US" sz="1821" b="1" dirty="0" err="1">
                  <a:solidFill>
                    <a:srgbClr val="1836B2">
                      <a:alpha val="49804"/>
                    </a:srgbClr>
                  </a:solidFill>
                  <a:latin typeface="Arial Bold"/>
                  <a:ea typeface="Arial Bold"/>
                  <a:cs typeface="Arial Bold"/>
                  <a:sym typeface="Arial Bold"/>
                </a:rPr>
                <a:t>VỤ</a:t>
              </a:r>
              <a:r>
                <a:rPr lang="en-US" sz="1821" b="1" dirty="0">
                  <a:solidFill>
                    <a:srgbClr val="1836B2">
                      <a:alpha val="49804"/>
                    </a:srgbClr>
                  </a:solidFill>
                  <a:latin typeface="Arial Bold"/>
                  <a:ea typeface="Arial Bold"/>
                  <a:cs typeface="Arial Bold"/>
                  <a:sym typeface="Arial Bold"/>
                </a:rPr>
                <a:t> </a:t>
              </a:r>
              <a:r>
                <a:rPr lang="en-US" sz="1821" b="1" dirty="0" err="1">
                  <a:solidFill>
                    <a:srgbClr val="1836B2">
                      <a:alpha val="49804"/>
                    </a:srgbClr>
                  </a:solidFill>
                  <a:latin typeface="Arial Bold"/>
                  <a:ea typeface="Arial Bold"/>
                  <a:cs typeface="Arial Bold"/>
                  <a:sym typeface="Arial Bold"/>
                </a:rPr>
                <a:t>VIỆC</a:t>
              </a:r>
              <a:r>
                <a:rPr lang="en-US" sz="1821" b="1" dirty="0">
                  <a:solidFill>
                    <a:srgbClr val="1836B2">
                      <a:alpha val="49804"/>
                    </a:srgbClr>
                  </a:solidFill>
                  <a:latin typeface="Arial Bold"/>
                  <a:ea typeface="Arial Bold"/>
                  <a:cs typeface="Arial Bold"/>
                  <a:sym typeface="Arial Bold"/>
                </a:rPr>
                <a:t> </a:t>
              </a:r>
              <a:r>
                <a:rPr lang="en-US" sz="1821" b="1" dirty="0" err="1">
                  <a:solidFill>
                    <a:srgbClr val="1836B2">
                      <a:alpha val="49804"/>
                    </a:srgbClr>
                  </a:solidFill>
                  <a:latin typeface="Arial Bold"/>
                  <a:ea typeface="Arial Bold"/>
                  <a:cs typeface="Arial Bold"/>
                  <a:sym typeface="Arial Bold"/>
                </a:rPr>
                <a:t>LÀM</a:t>
              </a:r>
              <a:r>
                <a:rPr lang="en-US" sz="1821" b="1" dirty="0">
                  <a:solidFill>
                    <a:srgbClr val="1836B2">
                      <a:alpha val="49804"/>
                    </a:srgbClr>
                  </a:solidFill>
                  <a:latin typeface="Arial Bold"/>
                  <a:ea typeface="Arial Bold"/>
                  <a:cs typeface="Arial Bold"/>
                  <a:sym typeface="Arial Bold"/>
                </a:rPr>
                <a:t> KHÁNH </a:t>
              </a:r>
              <a:r>
                <a:rPr lang="en-US" sz="1821" b="1" dirty="0" err="1">
                  <a:solidFill>
                    <a:srgbClr val="1836B2">
                      <a:alpha val="49804"/>
                    </a:srgbClr>
                  </a:solidFill>
                  <a:latin typeface="Arial Bold"/>
                  <a:ea typeface="Arial Bold"/>
                  <a:cs typeface="Arial Bold"/>
                  <a:sym typeface="Arial Bold"/>
                </a:rPr>
                <a:t>HÒA</a:t>
              </a:r>
              <a:endParaRPr lang="en-US" sz="1821" b="1" dirty="0">
                <a:solidFill>
                  <a:srgbClr val="1836B2">
                    <a:alpha val="49804"/>
                  </a:srgbClr>
                </a:solidFill>
                <a:latin typeface="Arial Bold"/>
                <a:ea typeface="Arial Bold"/>
                <a:cs typeface="Arial Bold"/>
                <a:sym typeface="Arial Bold"/>
              </a:endParaRPr>
            </a:p>
          </p:txBody>
        </p:sp>
      </p:grpSp>
      <p:sp>
        <p:nvSpPr>
          <p:cNvPr id="7" name="Freeform 7"/>
          <p:cNvSpPr/>
          <p:nvPr/>
        </p:nvSpPr>
        <p:spPr>
          <a:xfrm>
            <a:off x="0" y="5346172"/>
            <a:ext cx="5286664" cy="4940828"/>
          </a:xfrm>
          <a:custGeom>
            <a:avLst/>
            <a:gdLst/>
            <a:ahLst/>
            <a:cxnLst/>
            <a:rect l="l" t="t" r="r" b="b"/>
            <a:pathLst>
              <a:path w="5286664" h="4940828">
                <a:moveTo>
                  <a:pt x="0" y="0"/>
                </a:moveTo>
                <a:lnTo>
                  <a:pt x="5286664" y="0"/>
                </a:lnTo>
                <a:lnTo>
                  <a:pt x="5286664" y="4940828"/>
                </a:lnTo>
                <a:lnTo>
                  <a:pt x="0" y="4940828"/>
                </a:lnTo>
                <a:lnTo>
                  <a:pt x="0" y="0"/>
                </a:lnTo>
                <a:close/>
              </a:path>
            </a:pathLst>
          </a:custGeom>
          <a:blipFill>
            <a:blip r:embed="rId5">
              <a:alphaModFix amt="21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0" y="4470926"/>
            <a:ext cx="18288000" cy="4467371"/>
            <a:chOff x="0" y="0"/>
            <a:chExt cx="4816593" cy="1176591"/>
          </a:xfrm>
        </p:grpSpPr>
        <p:sp>
          <p:nvSpPr>
            <p:cNvPr id="9" name="Freeform 9"/>
            <p:cNvSpPr/>
            <p:nvPr/>
          </p:nvSpPr>
          <p:spPr>
            <a:xfrm>
              <a:off x="0" y="0"/>
              <a:ext cx="4816592" cy="1176591"/>
            </a:xfrm>
            <a:custGeom>
              <a:avLst/>
              <a:gdLst/>
              <a:ahLst/>
              <a:cxnLst/>
              <a:rect l="l" t="t" r="r" b="b"/>
              <a:pathLst>
                <a:path w="4816592" h="1176591">
                  <a:moveTo>
                    <a:pt x="0" y="0"/>
                  </a:moveTo>
                  <a:lnTo>
                    <a:pt x="4816592" y="0"/>
                  </a:lnTo>
                  <a:lnTo>
                    <a:pt x="4816592" y="1176591"/>
                  </a:lnTo>
                  <a:lnTo>
                    <a:pt x="0" y="1176591"/>
                  </a:lnTo>
                  <a:close/>
                </a:path>
              </a:pathLst>
            </a:custGeom>
            <a:solidFill>
              <a:srgbClr val="0CC0DF">
                <a:alpha val="40000"/>
              </a:srgbClr>
            </a:solidFill>
          </p:spPr>
          <p:txBody>
            <a:bodyPr/>
            <a:lstStyle/>
            <a:p>
              <a:endParaRPr lang="en-US"/>
            </a:p>
          </p:txBody>
        </p:sp>
        <p:sp>
          <p:nvSpPr>
            <p:cNvPr id="10" name="TextBox 10"/>
            <p:cNvSpPr txBox="1"/>
            <p:nvPr/>
          </p:nvSpPr>
          <p:spPr>
            <a:xfrm>
              <a:off x="0" y="-57150"/>
              <a:ext cx="4816593" cy="1233741"/>
            </a:xfrm>
            <a:prstGeom prst="rect">
              <a:avLst/>
            </a:prstGeom>
          </p:spPr>
          <p:txBody>
            <a:bodyPr lIns="50800" tIns="50800" rIns="50800" bIns="50800" rtlCol="0" anchor="ctr"/>
            <a:lstStyle/>
            <a:p>
              <a:pPr algn="ctr">
                <a:lnSpc>
                  <a:spcPts val="3500"/>
                </a:lnSpc>
              </a:pPr>
              <a:endParaRPr/>
            </a:p>
          </p:txBody>
        </p:sp>
      </p:grpSp>
      <p:sp>
        <p:nvSpPr>
          <p:cNvPr id="11" name="Freeform 11"/>
          <p:cNvSpPr/>
          <p:nvPr/>
        </p:nvSpPr>
        <p:spPr>
          <a:xfrm>
            <a:off x="443602" y="4694501"/>
            <a:ext cx="788787" cy="737516"/>
          </a:xfrm>
          <a:custGeom>
            <a:avLst/>
            <a:gdLst/>
            <a:ahLst/>
            <a:cxnLst/>
            <a:rect l="l" t="t" r="r" b="b"/>
            <a:pathLst>
              <a:path w="788787" h="737516">
                <a:moveTo>
                  <a:pt x="0" y="0"/>
                </a:moveTo>
                <a:lnTo>
                  <a:pt x="788787" y="0"/>
                </a:lnTo>
                <a:lnTo>
                  <a:pt x="788787" y="737516"/>
                </a:lnTo>
                <a:lnTo>
                  <a:pt x="0" y="737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2" name="Group 12"/>
          <p:cNvGrpSpPr/>
          <p:nvPr/>
        </p:nvGrpSpPr>
        <p:grpSpPr>
          <a:xfrm>
            <a:off x="-1423427" y="1608779"/>
            <a:ext cx="4904254" cy="2902030"/>
            <a:chOff x="0" y="0"/>
            <a:chExt cx="1834920" cy="1085791"/>
          </a:xfrm>
        </p:grpSpPr>
        <p:sp>
          <p:nvSpPr>
            <p:cNvPr id="13" name="Freeform 13"/>
            <p:cNvSpPr/>
            <p:nvPr/>
          </p:nvSpPr>
          <p:spPr>
            <a:xfrm>
              <a:off x="0" y="0"/>
              <a:ext cx="1834920" cy="1085791"/>
            </a:xfrm>
            <a:custGeom>
              <a:avLst/>
              <a:gdLst/>
              <a:ahLst/>
              <a:cxnLst/>
              <a:rect l="l" t="t" r="r" b="b"/>
              <a:pathLst>
                <a:path w="1834920" h="1085791">
                  <a:moveTo>
                    <a:pt x="0" y="0"/>
                  </a:moveTo>
                  <a:lnTo>
                    <a:pt x="1834920" y="0"/>
                  </a:lnTo>
                  <a:lnTo>
                    <a:pt x="1834920" y="1085791"/>
                  </a:lnTo>
                  <a:lnTo>
                    <a:pt x="0" y="1085791"/>
                  </a:lnTo>
                  <a:close/>
                </a:path>
              </a:pathLst>
            </a:custGeom>
            <a:blipFill>
              <a:blip r:embed="rId9"/>
              <a:stretch>
                <a:fillRect t="-3770" b="-3770"/>
              </a:stretch>
            </a:blipFill>
          </p:spPr>
          <p:txBody>
            <a:bodyPr/>
            <a:lstStyle/>
            <a:p>
              <a:endParaRPr lang="en-US"/>
            </a:p>
          </p:txBody>
        </p:sp>
      </p:grpSp>
      <p:grpSp>
        <p:nvGrpSpPr>
          <p:cNvPr id="14" name="Group 14"/>
          <p:cNvGrpSpPr/>
          <p:nvPr/>
        </p:nvGrpSpPr>
        <p:grpSpPr>
          <a:xfrm>
            <a:off x="3865078" y="2143211"/>
            <a:ext cx="11223835" cy="1939271"/>
            <a:chOff x="0" y="0"/>
            <a:chExt cx="14965114" cy="2585695"/>
          </a:xfrm>
        </p:grpSpPr>
        <p:sp>
          <p:nvSpPr>
            <p:cNvPr id="15" name="TextBox 15"/>
            <p:cNvSpPr txBox="1"/>
            <p:nvPr/>
          </p:nvSpPr>
          <p:spPr>
            <a:xfrm>
              <a:off x="267391" y="-200025"/>
              <a:ext cx="14697723" cy="2785720"/>
            </a:xfrm>
            <a:prstGeom prst="rect">
              <a:avLst/>
            </a:prstGeom>
          </p:spPr>
          <p:txBody>
            <a:bodyPr lIns="0" tIns="0" rIns="0" bIns="0" rtlCol="0" anchor="t">
              <a:spAutoFit/>
            </a:bodyPr>
            <a:lstStyle/>
            <a:p>
              <a:pPr marL="0" lvl="0" indent="0" algn="l">
                <a:lnSpc>
                  <a:spcPts val="14836"/>
                </a:lnSpc>
                <a:spcBef>
                  <a:spcPct val="0"/>
                </a:spcBef>
              </a:pPr>
              <a:r>
                <a:rPr lang="en-US" sz="12790" b="1">
                  <a:solidFill>
                    <a:srgbClr val="1836B2"/>
                  </a:solidFill>
                  <a:latin typeface="Arial Bold"/>
                  <a:ea typeface="Arial Bold"/>
                  <a:cs typeface="Arial Bold"/>
                  <a:sym typeface="Arial Bold"/>
                </a:rPr>
                <a:t>cơ sở pháp lý</a:t>
              </a:r>
            </a:p>
          </p:txBody>
        </p:sp>
        <p:sp>
          <p:nvSpPr>
            <p:cNvPr id="16" name="TextBox 16"/>
            <p:cNvSpPr txBox="1"/>
            <p:nvPr/>
          </p:nvSpPr>
          <p:spPr>
            <a:xfrm>
              <a:off x="0" y="-200025"/>
              <a:ext cx="14697723" cy="2785720"/>
            </a:xfrm>
            <a:prstGeom prst="rect">
              <a:avLst/>
            </a:prstGeom>
          </p:spPr>
          <p:txBody>
            <a:bodyPr lIns="0" tIns="0" rIns="0" bIns="0" rtlCol="0" anchor="t">
              <a:spAutoFit/>
            </a:bodyPr>
            <a:lstStyle/>
            <a:p>
              <a:pPr marL="0" lvl="0" indent="0" algn="l">
                <a:lnSpc>
                  <a:spcPts val="14836"/>
                </a:lnSpc>
                <a:spcBef>
                  <a:spcPct val="0"/>
                </a:spcBef>
              </a:pPr>
              <a:r>
                <a:rPr lang="en-US" sz="12790" b="1">
                  <a:solidFill>
                    <a:srgbClr val="FDD615"/>
                  </a:solidFill>
                  <a:latin typeface="Arial Bold"/>
                  <a:ea typeface="Arial Bold"/>
                  <a:cs typeface="Arial Bold"/>
                  <a:sym typeface="Arial Bold"/>
                </a:rPr>
                <a:t>cơ sở pháp lý</a:t>
              </a:r>
            </a:p>
          </p:txBody>
        </p:sp>
      </p:grpSp>
      <p:sp>
        <p:nvSpPr>
          <p:cNvPr id="17" name="TextBox 17"/>
          <p:cNvSpPr txBox="1"/>
          <p:nvPr/>
        </p:nvSpPr>
        <p:spPr>
          <a:xfrm>
            <a:off x="1232389" y="4444134"/>
            <a:ext cx="16530122" cy="1114425"/>
          </a:xfrm>
          <a:prstGeom prst="rect">
            <a:avLst/>
          </a:prstGeom>
        </p:spPr>
        <p:txBody>
          <a:bodyPr lIns="0" tIns="0" rIns="0" bIns="0" rtlCol="0" anchor="t">
            <a:spAutoFit/>
          </a:bodyPr>
          <a:lstStyle/>
          <a:p>
            <a:pPr algn="just">
              <a:lnSpc>
                <a:spcPts val="4200"/>
              </a:lnSpc>
            </a:pPr>
            <a:r>
              <a:rPr lang="en-US" sz="3000" b="1">
                <a:solidFill>
                  <a:srgbClr val="234BA1"/>
                </a:solidFill>
                <a:latin typeface="Arial Bold"/>
                <a:ea typeface="Arial Bold"/>
                <a:cs typeface="Arial Bold"/>
                <a:sym typeface="Arial Bold"/>
              </a:rPr>
              <a:t>Quyết định số 17/2021/QĐ-TTg ngày 31/3/2021 của Thủ tướng Chính phủ quy định mức hỗ trợ học nghề đối với người lao động tham gia bảo hiểm thất nghiệp</a:t>
            </a:r>
          </a:p>
        </p:txBody>
      </p:sp>
      <p:sp>
        <p:nvSpPr>
          <p:cNvPr id="18" name="Freeform 18"/>
          <p:cNvSpPr/>
          <p:nvPr/>
        </p:nvSpPr>
        <p:spPr>
          <a:xfrm>
            <a:off x="443602" y="6149350"/>
            <a:ext cx="788787" cy="737516"/>
          </a:xfrm>
          <a:custGeom>
            <a:avLst/>
            <a:gdLst/>
            <a:ahLst/>
            <a:cxnLst/>
            <a:rect l="l" t="t" r="r" b="b"/>
            <a:pathLst>
              <a:path w="788787" h="737516">
                <a:moveTo>
                  <a:pt x="0" y="0"/>
                </a:moveTo>
                <a:lnTo>
                  <a:pt x="788787" y="0"/>
                </a:lnTo>
                <a:lnTo>
                  <a:pt x="788787" y="737516"/>
                </a:lnTo>
                <a:lnTo>
                  <a:pt x="0" y="737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443602" y="7690044"/>
            <a:ext cx="788787" cy="737516"/>
          </a:xfrm>
          <a:custGeom>
            <a:avLst/>
            <a:gdLst/>
            <a:ahLst/>
            <a:cxnLst/>
            <a:rect l="l" t="t" r="r" b="b"/>
            <a:pathLst>
              <a:path w="788787" h="737516">
                <a:moveTo>
                  <a:pt x="0" y="0"/>
                </a:moveTo>
                <a:lnTo>
                  <a:pt x="788787" y="0"/>
                </a:lnTo>
                <a:lnTo>
                  <a:pt x="788787" y="737516"/>
                </a:lnTo>
                <a:lnTo>
                  <a:pt x="0" y="737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TextBox 20"/>
          <p:cNvSpPr txBox="1"/>
          <p:nvPr/>
        </p:nvSpPr>
        <p:spPr>
          <a:xfrm>
            <a:off x="1232389" y="5738477"/>
            <a:ext cx="16530122" cy="1647825"/>
          </a:xfrm>
          <a:prstGeom prst="rect">
            <a:avLst/>
          </a:prstGeom>
        </p:spPr>
        <p:txBody>
          <a:bodyPr lIns="0" tIns="0" rIns="0" bIns="0" rtlCol="0" anchor="t">
            <a:spAutoFit/>
          </a:bodyPr>
          <a:lstStyle/>
          <a:p>
            <a:pPr algn="just">
              <a:lnSpc>
                <a:spcPts val="4200"/>
              </a:lnSpc>
            </a:pPr>
            <a:r>
              <a:rPr lang="en-US" sz="3000" b="1">
                <a:solidFill>
                  <a:srgbClr val="234BA1"/>
                </a:solidFill>
                <a:latin typeface="Arial Bold"/>
                <a:ea typeface="Arial Bold"/>
                <a:cs typeface="Arial Bold"/>
                <a:sym typeface="Arial Bold"/>
              </a:rPr>
              <a:t>Nghị định số 12/2022/NĐ-CP ngày 17/01/2022 của Chính phủ quy định xử phạt vi phạm hành chính trong lĩnh vực lao động, bảo hiểm xã hội, người lao động Việt Nam đi làm việc đi làm việc ở nước ngoài theo hợp đồng hiệu lực kể từ ngày 17/01/2022</a:t>
            </a:r>
          </a:p>
        </p:txBody>
      </p:sp>
      <p:sp>
        <p:nvSpPr>
          <p:cNvPr id="21" name="TextBox 21"/>
          <p:cNvSpPr txBox="1"/>
          <p:nvPr/>
        </p:nvSpPr>
        <p:spPr>
          <a:xfrm>
            <a:off x="1232389" y="7566219"/>
            <a:ext cx="16530122" cy="1114425"/>
          </a:xfrm>
          <a:prstGeom prst="rect">
            <a:avLst/>
          </a:prstGeom>
        </p:spPr>
        <p:txBody>
          <a:bodyPr lIns="0" tIns="0" rIns="0" bIns="0" rtlCol="0" anchor="t">
            <a:spAutoFit/>
          </a:bodyPr>
          <a:lstStyle/>
          <a:p>
            <a:pPr algn="just">
              <a:lnSpc>
                <a:spcPts val="4200"/>
              </a:lnSpc>
            </a:pPr>
            <a:r>
              <a:rPr lang="en-US" sz="3000" b="1">
                <a:solidFill>
                  <a:srgbClr val="234BA1"/>
                </a:solidFill>
                <a:latin typeface="Arial Bold"/>
                <a:ea typeface="Arial Bold"/>
                <a:cs typeface="Arial Bold"/>
                <a:sym typeface="Arial Bold"/>
              </a:rPr>
              <a:t>Công văn số 1399/LĐTBXH-VL ngày 04/5/2022 của Bộ Lao động – TB&amp;XH về việc tiếp nhận và giải quyết hưởng trợ cấp thất nghiệp trên Cổng Dịch vụ công Quốc gia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5335</Words>
  <Application>Microsoft Office PowerPoint</Application>
  <PresentationFormat>Custom</PresentationFormat>
  <Paragraphs>394</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 Bold Italics</vt:lpstr>
      <vt:lpstr>Calibri</vt:lpstr>
      <vt:lpstr>Arial</vt:lpstr>
      <vt:lpstr>Arial Bold</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 Lên ý tưởng Kế hoạch Dự án Công ty Xanh dương và Tím Doanh nghiệp Thông thường </dc:title>
  <cp:lastModifiedBy>HR 01</cp:lastModifiedBy>
  <cp:revision>10</cp:revision>
  <dcterms:created xsi:type="dcterms:W3CDTF">2006-08-16T00:00:00Z</dcterms:created>
  <dcterms:modified xsi:type="dcterms:W3CDTF">2024-12-17T08:55:14Z</dcterms:modified>
  <dc:identifier>DAGZgczXggE</dc:identifier>
</cp:coreProperties>
</file>